
<file path=[Content_Types].xml><?xml version="1.0" encoding="utf-8"?>
<Types xmlns="http://schemas.openxmlformats.org/package/2006/content-types">
  <Default ContentType="application/x-fontdata" Extension="fntdata"/>
  <Default ContentType="image/gif" Extension="gif"/>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Lst>
  <p:sldSz cx="18288000" cy="10287000"/>
  <p:notesSz cx="6858000" cy="9144000"/>
  <p:embeddedFontLst>
    <p:embeddedFont>
      <p:font typeface="Agrandir" charset="1" panose="00000500000000000000"/>
      <p:regular r:id="rId17"/>
    </p:embeddedFont>
    <p:embeddedFont>
      <p:font typeface="Agrandir Bold" charset="1" panose="00000800000000000000"/>
      <p:regular r:id="rId18"/>
    </p:embeddedFont>
    <p:embeddedFont>
      <p:font typeface="Canva Sans Bold" charset="1" panose="020B0803030501040103"/>
      <p:regular r:id="rId19"/>
    </p:embeddedFont>
    <p:embeddedFont>
      <p:font typeface="Canva Sans" charset="1" panose="020B0503030501040103"/>
      <p:regular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gif" Type="http://schemas.openxmlformats.org/officeDocument/2006/relationships/image"/><Relationship Id="rId3" Target="../media/image2.gif" Type="http://schemas.openxmlformats.org/officeDocument/2006/relationships/image"/><Relationship Id="rId4" Target="../media/image3.gif"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gif" Type="http://schemas.openxmlformats.org/officeDocument/2006/relationships/image"/><Relationship Id="rId3" Target="../media/image12.gif" Type="http://schemas.openxmlformats.org/officeDocument/2006/relationships/image"/><Relationship Id="rId4" Target="../media/image15.gif"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gif" Type="http://schemas.openxmlformats.org/officeDocument/2006/relationships/image"/><Relationship Id="rId3" Target="../media/image1.gif" Type="http://schemas.openxmlformats.org/officeDocument/2006/relationships/image"/><Relationship Id="rId4" Target="../media/image20.gif" Type="http://schemas.openxmlformats.org/officeDocument/2006/relationships/image"/><Relationship Id="rId5" Target="../media/image15.gif"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 Id="rId6" Target="../media/image8.gif" Type="http://schemas.openxmlformats.org/officeDocument/2006/relationships/image"/><Relationship Id="rId7" Target="../media/image9.gif" Type="http://schemas.openxmlformats.org/officeDocument/2006/relationships/image"/><Relationship Id="rId8" Target="../media/image10.gif" Type="http://schemas.openxmlformats.org/officeDocument/2006/relationships/image"/><Relationship Id="rId9" Target="../media/image2.gif"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 Id="rId5" Target="../media/image2.gif" Type="http://schemas.openxmlformats.org/officeDocument/2006/relationships/image"/><Relationship Id="rId6" Target="../media/image12.gif"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gif" Type="http://schemas.openxmlformats.org/officeDocument/2006/relationships/image"/><Relationship Id="rId3" Target="../media/image13.gif"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gif" Type="http://schemas.openxmlformats.org/officeDocument/2006/relationships/image"/><Relationship Id="rId3" Target="../media/image12.gif" Type="http://schemas.openxmlformats.org/officeDocument/2006/relationships/image"/><Relationship Id="rId4" Target="../media/image15.gif"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png" Type="http://schemas.openxmlformats.org/officeDocument/2006/relationships/image"/><Relationship Id="rId4" Target="../media/image18.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gif" Type="http://schemas.openxmlformats.org/officeDocument/2006/relationships/image"/><Relationship Id="rId3" Target="../media/image13.gif"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gif" Type="http://schemas.openxmlformats.org/officeDocument/2006/relationships/image"/><Relationship Id="rId3" Target="../media/image12.gif" Type="http://schemas.openxmlformats.org/officeDocument/2006/relationships/image"/><Relationship Id="rId4" Target="../media/image15.gif"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gif" Type="http://schemas.openxmlformats.org/officeDocument/2006/relationships/image"/><Relationship Id="rId3" Target="../media/image13.gif"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FFCF7"/>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alphaModFix amt="25000"/>
          </a:blip>
          <a:srcRect l="0" t="0" r="0" b="0"/>
          <a:stretch>
            <a:fillRect/>
          </a:stretch>
        </p:blipFill>
        <p:spPr>
          <a:xfrm flipH="false" flipV="false" rot="-10800000">
            <a:off x="6333452" y="-1797179"/>
            <a:ext cx="15735219" cy="13881357"/>
          </a:xfrm>
          <a:prstGeom prst="rect">
            <a:avLst/>
          </a:prstGeom>
        </p:spPr>
      </p:pic>
      <p:grpSp>
        <p:nvGrpSpPr>
          <p:cNvPr name="Group 3" id="3"/>
          <p:cNvGrpSpPr/>
          <p:nvPr/>
        </p:nvGrpSpPr>
        <p:grpSpPr>
          <a:xfrm rot="0">
            <a:off x="3000871" y="2916696"/>
            <a:ext cx="12286259" cy="4453608"/>
            <a:chOff x="0" y="0"/>
            <a:chExt cx="16381678" cy="5938145"/>
          </a:xfrm>
        </p:grpSpPr>
        <p:sp>
          <p:nvSpPr>
            <p:cNvPr name="TextBox 4" id="4"/>
            <p:cNvSpPr txBox="true"/>
            <p:nvPr/>
          </p:nvSpPr>
          <p:spPr>
            <a:xfrm rot="0">
              <a:off x="0" y="-221615"/>
              <a:ext cx="16381678" cy="5061797"/>
            </a:xfrm>
            <a:prstGeom prst="rect">
              <a:avLst/>
            </a:prstGeom>
          </p:spPr>
          <p:txBody>
            <a:bodyPr anchor="t" rtlCol="false" tIns="0" lIns="0" bIns="0" rIns="0">
              <a:spAutoFit/>
            </a:bodyPr>
            <a:lstStyle/>
            <a:p>
              <a:pPr algn="ctr">
                <a:lnSpc>
                  <a:spcPts val="13667"/>
                </a:lnSpc>
              </a:pPr>
              <a:r>
                <a:rPr lang="en-US" sz="12425">
                  <a:solidFill>
                    <a:srgbClr val="2B2B2B"/>
                  </a:solidFill>
                  <a:latin typeface="Agrandir"/>
                  <a:ea typeface="Agrandir"/>
                  <a:cs typeface="Agrandir"/>
                  <a:sym typeface="Agrandir"/>
                </a:rPr>
                <a:t>Precision Loan Eligibility System</a:t>
              </a:r>
            </a:p>
          </p:txBody>
        </p:sp>
        <p:sp>
          <p:nvSpPr>
            <p:cNvPr name="TextBox 5" id="5"/>
            <p:cNvSpPr txBox="true"/>
            <p:nvPr/>
          </p:nvSpPr>
          <p:spPr>
            <a:xfrm rot="0">
              <a:off x="0" y="5176304"/>
              <a:ext cx="16381678" cy="761841"/>
            </a:xfrm>
            <a:prstGeom prst="rect">
              <a:avLst/>
            </a:prstGeom>
          </p:spPr>
          <p:txBody>
            <a:bodyPr anchor="t" rtlCol="false" tIns="0" lIns="0" bIns="0" rIns="0">
              <a:spAutoFit/>
            </a:bodyPr>
            <a:lstStyle/>
            <a:p>
              <a:pPr algn="ctr">
                <a:lnSpc>
                  <a:spcPts val="4206"/>
                </a:lnSpc>
                <a:spcBef>
                  <a:spcPct val="0"/>
                </a:spcBef>
              </a:pPr>
            </a:p>
          </p:txBody>
        </p:sp>
      </p:grpSp>
      <p:pic>
        <p:nvPicPr>
          <p:cNvPr name="Picture 6" id="6"/>
          <p:cNvPicPr>
            <a:picLocks noChangeAspect="true"/>
          </p:cNvPicPr>
          <p:nvPr/>
        </p:nvPicPr>
        <p:blipFill>
          <a:blip r:embed="rId3">
            <a:alphaModFix amt="50000"/>
          </a:blip>
          <a:srcRect l="0" t="0" r="0" b="0"/>
          <a:stretch>
            <a:fillRect/>
          </a:stretch>
        </p:blipFill>
        <p:spPr>
          <a:xfrm flipH="false" flipV="false" rot="0">
            <a:off x="-2318726" y="-376453"/>
            <a:ext cx="9743013" cy="1709948"/>
          </a:xfrm>
          <a:prstGeom prst="rect">
            <a:avLst/>
          </a:prstGeom>
        </p:spPr>
      </p:pic>
      <p:pic>
        <p:nvPicPr>
          <p:cNvPr name="Picture 7" id="7"/>
          <p:cNvPicPr>
            <a:picLocks noChangeAspect="true"/>
          </p:cNvPicPr>
          <p:nvPr/>
        </p:nvPicPr>
        <p:blipFill>
          <a:blip r:embed="rId4">
            <a:alphaModFix amt="25000"/>
          </a:blip>
          <a:srcRect l="0" t="0" r="0" b="0"/>
          <a:stretch>
            <a:fillRect/>
          </a:stretch>
        </p:blipFill>
        <p:spPr>
          <a:xfrm flipH="false" flipV="false" rot="-7199120">
            <a:off x="-2896988" y="-1002021"/>
            <a:ext cx="5793977" cy="5895448"/>
          </a:xfrm>
          <a:prstGeom prst="rect">
            <a:avLst/>
          </a:prstGeom>
        </p:spPr>
      </p:pic>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FFCF7"/>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alphaModFix amt="25000"/>
          </a:blip>
          <a:srcRect l="0" t="0" r="0" b="0"/>
          <a:stretch>
            <a:fillRect/>
          </a:stretch>
        </p:blipFill>
        <p:spPr>
          <a:xfrm flipH="false" flipV="false" rot="0">
            <a:off x="-2511451" y="1155733"/>
            <a:ext cx="19770751" cy="18262535"/>
          </a:xfrm>
          <a:prstGeom prst="rect">
            <a:avLst/>
          </a:prstGeom>
        </p:spPr>
      </p:pic>
      <p:sp>
        <p:nvSpPr>
          <p:cNvPr name="TextBox 3" id="3"/>
          <p:cNvSpPr txBox="true"/>
          <p:nvPr/>
        </p:nvSpPr>
        <p:spPr>
          <a:xfrm rot="0">
            <a:off x="1028700" y="876300"/>
            <a:ext cx="16749621" cy="8382000"/>
          </a:xfrm>
          <a:prstGeom prst="rect">
            <a:avLst/>
          </a:prstGeom>
        </p:spPr>
        <p:txBody>
          <a:bodyPr anchor="t" rtlCol="false" tIns="0" lIns="0" bIns="0" rIns="0">
            <a:spAutoFit/>
          </a:bodyPr>
          <a:lstStyle/>
          <a:p>
            <a:pPr algn="l">
              <a:lnSpc>
                <a:spcPts val="4390"/>
              </a:lnSpc>
            </a:pPr>
            <a:r>
              <a:rPr lang="en-US" sz="3659" b="true">
                <a:solidFill>
                  <a:srgbClr val="2B2B2B"/>
                </a:solidFill>
                <a:latin typeface="Agrandir Bold"/>
                <a:ea typeface="Agrandir Bold"/>
                <a:cs typeface="Agrandir Bold"/>
                <a:sym typeface="Agrandir Bold"/>
              </a:rPr>
              <a:t>5. Data Visualization</a:t>
            </a:r>
          </a:p>
          <a:p>
            <a:pPr algn="l">
              <a:lnSpc>
                <a:spcPts val="4390"/>
              </a:lnSpc>
            </a:pPr>
            <a:r>
              <a:rPr lang="en-US" sz="3659">
                <a:solidFill>
                  <a:srgbClr val="2B2B2B"/>
                </a:solidFill>
                <a:latin typeface="Agrandir"/>
                <a:ea typeface="Agrandir"/>
                <a:cs typeface="Agrandir"/>
                <a:sym typeface="Agrandir"/>
              </a:rPr>
              <a:t> - Matplotlib, Plotly: These libraries create visualizations to understand data patterns, trends.</a:t>
            </a:r>
          </a:p>
          <a:p>
            <a:pPr algn="l">
              <a:lnSpc>
                <a:spcPts val="4390"/>
              </a:lnSpc>
            </a:pPr>
            <a:r>
              <a:rPr lang="en-US" sz="3659" b="true">
                <a:solidFill>
                  <a:srgbClr val="2B2B2B"/>
                </a:solidFill>
                <a:latin typeface="Agrandir Bold"/>
                <a:ea typeface="Agrandir Bold"/>
                <a:cs typeface="Agrandir Bold"/>
                <a:sym typeface="Agrandir Bold"/>
              </a:rPr>
              <a:t>6. Model Building</a:t>
            </a:r>
          </a:p>
          <a:p>
            <a:pPr algn="l">
              <a:lnSpc>
                <a:spcPts val="4390"/>
              </a:lnSpc>
            </a:pPr>
            <a:r>
              <a:rPr lang="en-US" sz="3659">
                <a:solidFill>
                  <a:srgbClr val="2B2B2B"/>
                </a:solidFill>
                <a:latin typeface="Agrandir"/>
                <a:ea typeface="Agrandir"/>
                <a:cs typeface="Agrandir"/>
                <a:sym typeface="Agrandir"/>
              </a:rPr>
              <a:t>   - Scikit-Learn: This machine learning library provides algorithms for model training, testing, and evaluation. Scikit-Learn is used to build predictive models based on the preprocessed data.</a:t>
            </a:r>
          </a:p>
          <a:p>
            <a:pPr algn="l">
              <a:lnSpc>
                <a:spcPts val="4390"/>
              </a:lnSpc>
            </a:pPr>
            <a:r>
              <a:rPr lang="en-US" sz="3659" b="true">
                <a:solidFill>
                  <a:srgbClr val="2B2B2B"/>
                </a:solidFill>
                <a:latin typeface="Agrandir Bold"/>
                <a:ea typeface="Agrandir Bold"/>
                <a:cs typeface="Agrandir Bold"/>
                <a:sym typeface="Agrandir Bold"/>
              </a:rPr>
              <a:t>7. Process Streamline</a:t>
            </a:r>
          </a:p>
          <a:p>
            <a:pPr algn="l">
              <a:lnSpc>
                <a:spcPts val="4390"/>
              </a:lnSpc>
            </a:pPr>
            <a:r>
              <a:rPr lang="en-US" sz="3659">
                <a:solidFill>
                  <a:srgbClr val="2B2B2B"/>
                </a:solidFill>
                <a:latin typeface="Agrandir"/>
                <a:ea typeface="Agrandir"/>
                <a:cs typeface="Agrandir"/>
                <a:sym typeface="Agrandir"/>
              </a:rPr>
              <a:t>   - Apache Airflow: This workflow management tool automates the entire pipeline, ensuring that each step is executed in sequence. </a:t>
            </a:r>
          </a:p>
          <a:p>
            <a:pPr algn="l">
              <a:lnSpc>
                <a:spcPts val="4390"/>
              </a:lnSpc>
            </a:pPr>
            <a:r>
              <a:rPr lang="en-US" sz="3659" b="true">
                <a:solidFill>
                  <a:srgbClr val="2B2B2B"/>
                </a:solidFill>
                <a:latin typeface="Agrandir Bold"/>
                <a:ea typeface="Agrandir Bold"/>
                <a:cs typeface="Agrandir Bold"/>
                <a:sym typeface="Agrandir Bold"/>
              </a:rPr>
              <a:t>8. Deployment</a:t>
            </a:r>
          </a:p>
          <a:p>
            <a:pPr algn="l">
              <a:lnSpc>
                <a:spcPts val="4390"/>
              </a:lnSpc>
            </a:pPr>
            <a:r>
              <a:rPr lang="en-US" sz="3659">
                <a:solidFill>
                  <a:srgbClr val="2B2B2B"/>
                </a:solidFill>
                <a:latin typeface="Agrandir"/>
                <a:ea typeface="Agrandir"/>
                <a:cs typeface="Agrandir"/>
                <a:sym typeface="Agrandir"/>
              </a:rPr>
              <a:t>   - AWS (Amazon Web Services): Once the model is trained, it’s deployed on AWS for scalability and accessibility. This deployment allows the model to be used in real-time applications.</a:t>
            </a:r>
          </a:p>
          <a:p>
            <a:pPr algn="l" marL="0" indent="0" lvl="0">
              <a:lnSpc>
                <a:spcPts val="4390"/>
              </a:lnSpc>
              <a:spcBef>
                <a:spcPct val="0"/>
              </a:spcBef>
            </a:pPr>
          </a:p>
        </p:txBody>
      </p:sp>
      <p:pic>
        <p:nvPicPr>
          <p:cNvPr name="Picture 4" id="4"/>
          <p:cNvPicPr>
            <a:picLocks noChangeAspect="true"/>
          </p:cNvPicPr>
          <p:nvPr/>
        </p:nvPicPr>
        <p:blipFill>
          <a:blip r:embed="rId3">
            <a:alphaModFix amt="25000"/>
          </a:blip>
          <a:srcRect l="0" t="0" r="0" b="0"/>
          <a:stretch>
            <a:fillRect/>
          </a:stretch>
        </p:blipFill>
        <p:spPr>
          <a:xfrm flipH="false" flipV="false" rot="-3982960">
            <a:off x="13745551" y="-3705176"/>
            <a:ext cx="5352514" cy="7410352"/>
          </a:xfrm>
          <a:prstGeom prst="rect">
            <a:avLst/>
          </a:prstGeom>
        </p:spPr>
      </p:pic>
      <p:pic>
        <p:nvPicPr>
          <p:cNvPr name="Picture 5" id="5"/>
          <p:cNvPicPr>
            <a:picLocks noChangeAspect="true"/>
          </p:cNvPicPr>
          <p:nvPr/>
        </p:nvPicPr>
        <p:blipFill>
          <a:blip r:embed="rId4">
            <a:alphaModFix amt="25000"/>
          </a:blip>
          <a:srcRect l="0" t="0" r="0" b="0"/>
          <a:stretch>
            <a:fillRect/>
          </a:stretch>
        </p:blipFill>
        <p:spPr>
          <a:xfrm flipH="false" flipV="false" rot="-1644077">
            <a:off x="16162301" y="-1063836"/>
            <a:ext cx="5468057" cy="6108036"/>
          </a:xfrm>
          <a:prstGeom prst="rect">
            <a:avLst/>
          </a:prstGeom>
        </p:spPr>
      </p:pic>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FFCF7"/>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alphaModFix amt="25000"/>
          </a:blip>
          <a:srcRect l="0" t="0" r="0" b="0"/>
          <a:stretch>
            <a:fillRect/>
          </a:stretch>
        </p:blipFill>
        <p:spPr>
          <a:xfrm flipH="false" flipV="false" rot="0">
            <a:off x="-1662681" y="-6438340"/>
            <a:ext cx="13761077" cy="14153590"/>
          </a:xfrm>
          <a:prstGeom prst="rect">
            <a:avLst/>
          </a:prstGeom>
        </p:spPr>
      </p:pic>
      <p:sp>
        <p:nvSpPr>
          <p:cNvPr name="TextBox 3" id="3"/>
          <p:cNvSpPr txBox="true"/>
          <p:nvPr/>
        </p:nvSpPr>
        <p:spPr>
          <a:xfrm rot="0">
            <a:off x="4515129" y="1943240"/>
            <a:ext cx="8465475" cy="4219575"/>
          </a:xfrm>
          <a:prstGeom prst="rect">
            <a:avLst/>
          </a:prstGeom>
        </p:spPr>
        <p:txBody>
          <a:bodyPr anchor="t" rtlCol="false" tIns="0" lIns="0" bIns="0" rIns="0">
            <a:spAutoFit/>
          </a:bodyPr>
          <a:lstStyle/>
          <a:p>
            <a:pPr algn="ctr" marL="0" indent="0" lvl="0">
              <a:lnSpc>
                <a:spcPts val="10439"/>
              </a:lnSpc>
              <a:spcBef>
                <a:spcPct val="0"/>
              </a:spcBef>
            </a:pPr>
          </a:p>
          <a:p>
            <a:pPr algn="ctr" marL="0" indent="0" lvl="0">
              <a:lnSpc>
                <a:spcPts val="10439"/>
              </a:lnSpc>
              <a:spcBef>
                <a:spcPct val="0"/>
              </a:spcBef>
            </a:pPr>
            <a:r>
              <a:rPr lang="en-US" sz="8699" u="none">
                <a:solidFill>
                  <a:srgbClr val="2B2B2B"/>
                </a:solidFill>
                <a:latin typeface="Agrandir"/>
                <a:ea typeface="Agrandir"/>
                <a:cs typeface="Agrandir"/>
                <a:sym typeface="Agrandir"/>
              </a:rPr>
              <a:t>Any Queries???</a:t>
            </a:r>
          </a:p>
          <a:p>
            <a:pPr algn="ctr" marL="0" indent="0" lvl="0">
              <a:lnSpc>
                <a:spcPts val="10439"/>
              </a:lnSpc>
              <a:spcBef>
                <a:spcPct val="0"/>
              </a:spcBef>
            </a:pPr>
            <a:r>
              <a:rPr lang="en-US" sz="8699" u="none">
                <a:solidFill>
                  <a:srgbClr val="2B2B2B"/>
                </a:solidFill>
                <a:latin typeface="Agrandir"/>
                <a:ea typeface="Agrandir"/>
                <a:cs typeface="Agrandir"/>
                <a:sym typeface="Agrandir"/>
              </a:rPr>
              <a:t>Thank you!</a:t>
            </a:r>
          </a:p>
        </p:txBody>
      </p:sp>
      <p:pic>
        <p:nvPicPr>
          <p:cNvPr name="Picture 4" id="4"/>
          <p:cNvPicPr>
            <a:picLocks noChangeAspect="true"/>
          </p:cNvPicPr>
          <p:nvPr/>
        </p:nvPicPr>
        <p:blipFill>
          <a:blip r:embed="rId3">
            <a:alphaModFix amt="25000"/>
          </a:blip>
          <a:srcRect l="0" t="0" r="0" b="0"/>
          <a:stretch>
            <a:fillRect/>
          </a:stretch>
        </p:blipFill>
        <p:spPr>
          <a:xfrm flipH="false" flipV="false" rot="0">
            <a:off x="11511932" y="6947324"/>
            <a:ext cx="8674222" cy="7652259"/>
          </a:xfrm>
          <a:prstGeom prst="rect">
            <a:avLst/>
          </a:prstGeom>
        </p:spPr>
      </p:pic>
      <p:pic>
        <p:nvPicPr>
          <p:cNvPr name="Picture 5" id="5"/>
          <p:cNvPicPr>
            <a:picLocks noChangeAspect="true"/>
          </p:cNvPicPr>
          <p:nvPr/>
        </p:nvPicPr>
        <p:blipFill>
          <a:blip r:embed="rId4">
            <a:alphaModFix amt="25000"/>
          </a:blip>
          <a:srcRect l="0" t="0" r="0" b="0"/>
          <a:stretch>
            <a:fillRect/>
          </a:stretch>
        </p:blipFill>
        <p:spPr>
          <a:xfrm flipH="false" flipV="false" rot="0">
            <a:off x="15141061" y="2810706"/>
            <a:ext cx="6293877" cy="5612932"/>
          </a:xfrm>
          <a:prstGeom prst="rect">
            <a:avLst/>
          </a:prstGeom>
        </p:spPr>
      </p:pic>
      <p:pic>
        <p:nvPicPr>
          <p:cNvPr name="Picture 6" id="6"/>
          <p:cNvPicPr>
            <a:picLocks noChangeAspect="true"/>
          </p:cNvPicPr>
          <p:nvPr/>
        </p:nvPicPr>
        <p:blipFill>
          <a:blip r:embed="rId5">
            <a:alphaModFix amt="25000"/>
          </a:blip>
          <a:srcRect l="0" t="0" r="0" b="0"/>
          <a:stretch>
            <a:fillRect/>
          </a:stretch>
        </p:blipFill>
        <p:spPr>
          <a:xfrm flipH="false" flipV="false" rot="-3435299">
            <a:off x="-3167656" y="638455"/>
            <a:ext cx="6335313" cy="7076795"/>
          </a:xfrm>
          <a:prstGeom prst="rect">
            <a:avLst/>
          </a:prstGeom>
        </p:spPr>
      </p:pic>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6E4E3"/>
        </a:solidFill>
      </p:bgPr>
    </p:bg>
    <p:spTree>
      <p:nvGrpSpPr>
        <p:cNvPr id="1" name=""/>
        <p:cNvGrpSpPr/>
        <p:nvPr/>
      </p:nvGrpSpPr>
      <p:grpSpPr>
        <a:xfrm>
          <a:off x="0" y="0"/>
          <a:ext cx="0" cy="0"/>
          <a:chOff x="0" y="0"/>
          <a:chExt cx="0" cy="0"/>
        </a:xfrm>
      </p:grpSpPr>
      <p:grpSp>
        <p:nvGrpSpPr>
          <p:cNvPr name="Group 2" id="2"/>
          <p:cNvGrpSpPr/>
          <p:nvPr/>
        </p:nvGrpSpPr>
        <p:grpSpPr>
          <a:xfrm rot="0">
            <a:off x="534687" y="3653531"/>
            <a:ext cx="6330226" cy="2280786"/>
            <a:chOff x="0" y="0"/>
            <a:chExt cx="3460767" cy="1251930"/>
          </a:xfrm>
        </p:grpSpPr>
        <p:sp>
          <p:nvSpPr>
            <p:cNvPr name="Freeform 3" id="3"/>
            <p:cNvSpPr/>
            <p:nvPr/>
          </p:nvSpPr>
          <p:spPr>
            <a:xfrm flipH="false" flipV="false" rot="0">
              <a:off x="0" y="0"/>
              <a:ext cx="3460767" cy="1251930"/>
            </a:xfrm>
            <a:custGeom>
              <a:avLst/>
              <a:gdLst/>
              <a:ahLst/>
              <a:cxnLst/>
              <a:rect r="r" b="b" t="t" l="l"/>
              <a:pathLst>
                <a:path h="1251930" w="3460767">
                  <a:moveTo>
                    <a:pt x="3336307" y="1251930"/>
                  </a:moveTo>
                  <a:lnTo>
                    <a:pt x="124460" y="1251930"/>
                  </a:lnTo>
                  <a:cubicBezTo>
                    <a:pt x="55880" y="1251930"/>
                    <a:pt x="0" y="1196050"/>
                    <a:pt x="0" y="1127470"/>
                  </a:cubicBezTo>
                  <a:lnTo>
                    <a:pt x="0" y="124460"/>
                  </a:lnTo>
                  <a:cubicBezTo>
                    <a:pt x="0" y="55880"/>
                    <a:pt x="55880" y="0"/>
                    <a:pt x="124460" y="0"/>
                  </a:cubicBezTo>
                  <a:lnTo>
                    <a:pt x="3336307" y="0"/>
                  </a:lnTo>
                  <a:cubicBezTo>
                    <a:pt x="3404887" y="0"/>
                    <a:pt x="3460767" y="55880"/>
                    <a:pt x="3460767" y="124460"/>
                  </a:cubicBezTo>
                  <a:lnTo>
                    <a:pt x="3460767" y="1127470"/>
                  </a:lnTo>
                  <a:cubicBezTo>
                    <a:pt x="3460767" y="1196050"/>
                    <a:pt x="3404887" y="1251930"/>
                    <a:pt x="3336307" y="1251930"/>
                  </a:cubicBezTo>
                  <a:close/>
                </a:path>
              </a:pathLst>
            </a:custGeom>
            <a:solidFill>
              <a:srgbClr val="FFFCF7"/>
            </a:solidFill>
          </p:spPr>
        </p:sp>
      </p:grpSp>
      <p:sp>
        <p:nvSpPr>
          <p:cNvPr name="Freeform 4" id="4"/>
          <p:cNvSpPr/>
          <p:nvPr/>
        </p:nvSpPr>
        <p:spPr>
          <a:xfrm flipH="false" flipV="false" rot="2700000">
            <a:off x="5649928" y="4968434"/>
            <a:ext cx="350132" cy="350132"/>
          </a:xfrm>
          <a:custGeom>
            <a:avLst/>
            <a:gdLst/>
            <a:ahLst/>
            <a:cxnLst/>
            <a:rect r="r" b="b" t="t" l="l"/>
            <a:pathLst>
              <a:path h="350132" w="350132">
                <a:moveTo>
                  <a:pt x="0" y="0"/>
                </a:moveTo>
                <a:lnTo>
                  <a:pt x="350131" y="0"/>
                </a:lnTo>
                <a:lnTo>
                  <a:pt x="350131" y="350132"/>
                </a:lnTo>
                <a:lnTo>
                  <a:pt x="0" y="3501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5" id="5"/>
          <p:cNvSpPr txBox="true"/>
          <p:nvPr/>
        </p:nvSpPr>
        <p:spPr>
          <a:xfrm rot="0">
            <a:off x="1028700" y="3546149"/>
            <a:ext cx="6780460" cy="2305050"/>
          </a:xfrm>
          <a:prstGeom prst="rect">
            <a:avLst/>
          </a:prstGeom>
        </p:spPr>
        <p:txBody>
          <a:bodyPr anchor="t" rtlCol="false" tIns="0" lIns="0" bIns="0" rIns="0">
            <a:spAutoFit/>
          </a:bodyPr>
          <a:lstStyle/>
          <a:p>
            <a:pPr algn="l" marL="0" indent="0" lvl="0">
              <a:lnSpc>
                <a:spcPts val="8399"/>
              </a:lnSpc>
              <a:spcBef>
                <a:spcPct val="0"/>
              </a:spcBef>
            </a:pPr>
            <a:r>
              <a:rPr lang="en-US" sz="6999">
                <a:solidFill>
                  <a:srgbClr val="2B2B2B"/>
                </a:solidFill>
                <a:latin typeface="Agrandir"/>
                <a:ea typeface="Agrandir"/>
                <a:cs typeface="Agrandir"/>
                <a:sym typeface="Agrandir"/>
              </a:rPr>
              <a:t>TEAM MEMBERS</a:t>
            </a:r>
          </a:p>
        </p:txBody>
      </p:sp>
      <p:grpSp>
        <p:nvGrpSpPr>
          <p:cNvPr name="Group 6" id="6"/>
          <p:cNvGrpSpPr/>
          <p:nvPr/>
        </p:nvGrpSpPr>
        <p:grpSpPr>
          <a:xfrm rot="0">
            <a:off x="9809000" y="2776259"/>
            <a:ext cx="6907145" cy="868440"/>
            <a:chOff x="0" y="0"/>
            <a:chExt cx="9209527" cy="1157920"/>
          </a:xfrm>
        </p:grpSpPr>
        <p:sp>
          <p:nvSpPr>
            <p:cNvPr name="Freeform 7" id="7"/>
            <p:cNvSpPr/>
            <p:nvPr/>
          </p:nvSpPr>
          <p:spPr>
            <a:xfrm flipH="false" flipV="false" rot="0">
              <a:off x="0" y="0"/>
              <a:ext cx="1124235" cy="1157920"/>
            </a:xfrm>
            <a:custGeom>
              <a:avLst/>
              <a:gdLst/>
              <a:ahLst/>
              <a:cxnLst/>
              <a:rect r="r" b="b" t="t" l="l"/>
              <a:pathLst>
                <a:path h="1157920" w="1124235">
                  <a:moveTo>
                    <a:pt x="0" y="0"/>
                  </a:moveTo>
                  <a:lnTo>
                    <a:pt x="1124235" y="0"/>
                  </a:lnTo>
                  <a:lnTo>
                    <a:pt x="1124235" y="1157920"/>
                  </a:lnTo>
                  <a:lnTo>
                    <a:pt x="0" y="115792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8" id="8"/>
            <p:cNvSpPr txBox="true"/>
            <p:nvPr/>
          </p:nvSpPr>
          <p:spPr>
            <a:xfrm rot="0">
              <a:off x="1634311" y="147159"/>
              <a:ext cx="7575216" cy="730251"/>
            </a:xfrm>
            <a:prstGeom prst="rect">
              <a:avLst/>
            </a:prstGeom>
          </p:spPr>
          <p:txBody>
            <a:bodyPr anchor="t" rtlCol="false" tIns="0" lIns="0" bIns="0" rIns="0">
              <a:spAutoFit/>
            </a:bodyPr>
            <a:lstStyle/>
            <a:p>
              <a:pPr algn="l">
                <a:lnSpc>
                  <a:spcPts val="4199"/>
                </a:lnSpc>
              </a:pPr>
              <a:r>
                <a:rPr lang="en-US" sz="2999">
                  <a:solidFill>
                    <a:srgbClr val="2B2B2B"/>
                  </a:solidFill>
                  <a:latin typeface="Agrandir"/>
                  <a:ea typeface="Agrandir"/>
                  <a:cs typeface="Agrandir"/>
                  <a:sym typeface="Agrandir"/>
                </a:rPr>
                <a:t>Bandi, Mallikarjuna Reddy</a:t>
              </a:r>
            </a:p>
          </p:txBody>
        </p:sp>
        <p:sp>
          <p:nvSpPr>
            <p:cNvPr name="TextBox 9" id="9"/>
            <p:cNvSpPr txBox="true"/>
            <p:nvPr/>
          </p:nvSpPr>
          <p:spPr>
            <a:xfrm rot="0">
              <a:off x="351305" y="370892"/>
              <a:ext cx="421625" cy="349462"/>
            </a:xfrm>
            <a:prstGeom prst="rect">
              <a:avLst/>
            </a:prstGeom>
          </p:spPr>
          <p:txBody>
            <a:bodyPr anchor="t" rtlCol="false" tIns="0" lIns="0" bIns="0" rIns="0">
              <a:spAutoFit/>
            </a:bodyPr>
            <a:lstStyle/>
            <a:p>
              <a:pPr algn="ctr">
                <a:lnSpc>
                  <a:spcPts val="1960"/>
                </a:lnSpc>
              </a:pPr>
              <a:r>
                <a:rPr lang="en-US" b="true" sz="1400">
                  <a:solidFill>
                    <a:srgbClr val="2B2B2B"/>
                  </a:solidFill>
                  <a:latin typeface="Agrandir Bold"/>
                  <a:ea typeface="Agrandir Bold"/>
                  <a:cs typeface="Agrandir Bold"/>
                  <a:sym typeface="Agrandir Bold"/>
                </a:rPr>
                <a:t>1</a:t>
              </a:r>
            </a:p>
          </p:txBody>
        </p:sp>
      </p:grpSp>
      <p:grpSp>
        <p:nvGrpSpPr>
          <p:cNvPr name="Group 10" id="10"/>
          <p:cNvGrpSpPr/>
          <p:nvPr/>
        </p:nvGrpSpPr>
        <p:grpSpPr>
          <a:xfrm rot="0">
            <a:off x="9809000" y="4064940"/>
            <a:ext cx="6907145" cy="868440"/>
            <a:chOff x="0" y="0"/>
            <a:chExt cx="9209527" cy="1157920"/>
          </a:xfrm>
        </p:grpSpPr>
        <p:sp>
          <p:nvSpPr>
            <p:cNvPr name="TextBox 11" id="11"/>
            <p:cNvSpPr txBox="true"/>
            <p:nvPr/>
          </p:nvSpPr>
          <p:spPr>
            <a:xfrm rot="0">
              <a:off x="1634311" y="147159"/>
              <a:ext cx="7575216" cy="730251"/>
            </a:xfrm>
            <a:prstGeom prst="rect">
              <a:avLst/>
            </a:prstGeom>
          </p:spPr>
          <p:txBody>
            <a:bodyPr anchor="t" rtlCol="false" tIns="0" lIns="0" bIns="0" rIns="0">
              <a:spAutoFit/>
            </a:bodyPr>
            <a:lstStyle/>
            <a:p>
              <a:pPr algn="l">
                <a:lnSpc>
                  <a:spcPts val="4199"/>
                </a:lnSpc>
              </a:pPr>
              <a:r>
                <a:rPr lang="en-US" sz="2999">
                  <a:solidFill>
                    <a:srgbClr val="2B2B2B"/>
                  </a:solidFill>
                  <a:latin typeface="Agrandir"/>
                  <a:ea typeface="Agrandir"/>
                  <a:cs typeface="Agrandir"/>
                  <a:sym typeface="Agrandir"/>
                </a:rPr>
                <a:t>Yarlagadda, Nikitha</a:t>
              </a:r>
            </a:p>
          </p:txBody>
        </p:sp>
        <p:sp>
          <p:nvSpPr>
            <p:cNvPr name="Freeform 12" id="12"/>
            <p:cNvSpPr/>
            <p:nvPr/>
          </p:nvSpPr>
          <p:spPr>
            <a:xfrm flipH="false" flipV="false" rot="0">
              <a:off x="0" y="0"/>
              <a:ext cx="1124235" cy="1157920"/>
            </a:xfrm>
            <a:custGeom>
              <a:avLst/>
              <a:gdLst/>
              <a:ahLst/>
              <a:cxnLst/>
              <a:rect r="r" b="b" t="t" l="l"/>
              <a:pathLst>
                <a:path h="1157920" w="1124235">
                  <a:moveTo>
                    <a:pt x="0" y="0"/>
                  </a:moveTo>
                  <a:lnTo>
                    <a:pt x="1124235" y="0"/>
                  </a:lnTo>
                  <a:lnTo>
                    <a:pt x="1124235" y="1157920"/>
                  </a:lnTo>
                  <a:lnTo>
                    <a:pt x="0" y="115792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3" id="13"/>
            <p:cNvSpPr txBox="true"/>
            <p:nvPr/>
          </p:nvSpPr>
          <p:spPr>
            <a:xfrm rot="0">
              <a:off x="351305" y="370892"/>
              <a:ext cx="421625" cy="349462"/>
            </a:xfrm>
            <a:prstGeom prst="rect">
              <a:avLst/>
            </a:prstGeom>
          </p:spPr>
          <p:txBody>
            <a:bodyPr anchor="t" rtlCol="false" tIns="0" lIns="0" bIns="0" rIns="0">
              <a:spAutoFit/>
            </a:bodyPr>
            <a:lstStyle/>
            <a:p>
              <a:pPr algn="ctr">
                <a:lnSpc>
                  <a:spcPts val="1960"/>
                </a:lnSpc>
              </a:pPr>
              <a:r>
                <a:rPr lang="en-US" b="true" sz="1400">
                  <a:solidFill>
                    <a:srgbClr val="2B2B2B"/>
                  </a:solidFill>
                  <a:latin typeface="Agrandir Bold"/>
                  <a:ea typeface="Agrandir Bold"/>
                  <a:cs typeface="Agrandir Bold"/>
                  <a:sym typeface="Agrandir Bold"/>
                </a:rPr>
                <a:t>2</a:t>
              </a:r>
            </a:p>
          </p:txBody>
        </p:sp>
      </p:grpSp>
      <p:grpSp>
        <p:nvGrpSpPr>
          <p:cNvPr name="Group 14" id="14"/>
          <p:cNvGrpSpPr/>
          <p:nvPr/>
        </p:nvGrpSpPr>
        <p:grpSpPr>
          <a:xfrm rot="0">
            <a:off x="9809000" y="5353620"/>
            <a:ext cx="6907145" cy="868440"/>
            <a:chOff x="0" y="0"/>
            <a:chExt cx="9209527" cy="1157920"/>
          </a:xfrm>
        </p:grpSpPr>
        <p:sp>
          <p:nvSpPr>
            <p:cNvPr name="TextBox 15" id="15"/>
            <p:cNvSpPr txBox="true"/>
            <p:nvPr/>
          </p:nvSpPr>
          <p:spPr>
            <a:xfrm rot="0">
              <a:off x="1634311" y="147159"/>
              <a:ext cx="7575216" cy="730251"/>
            </a:xfrm>
            <a:prstGeom prst="rect">
              <a:avLst/>
            </a:prstGeom>
          </p:spPr>
          <p:txBody>
            <a:bodyPr anchor="t" rtlCol="false" tIns="0" lIns="0" bIns="0" rIns="0">
              <a:spAutoFit/>
            </a:bodyPr>
            <a:lstStyle/>
            <a:p>
              <a:pPr algn="l">
                <a:lnSpc>
                  <a:spcPts val="4199"/>
                </a:lnSpc>
              </a:pPr>
              <a:r>
                <a:rPr lang="en-US" sz="2999">
                  <a:solidFill>
                    <a:srgbClr val="2B2B2B"/>
                  </a:solidFill>
                  <a:latin typeface="Agrandir"/>
                  <a:ea typeface="Agrandir"/>
                  <a:cs typeface="Agrandir"/>
                  <a:sym typeface="Agrandir"/>
                </a:rPr>
                <a:t>Labba, Yeswanth</a:t>
              </a:r>
            </a:p>
          </p:txBody>
        </p:sp>
        <p:sp>
          <p:nvSpPr>
            <p:cNvPr name="Freeform 16" id="16"/>
            <p:cNvSpPr/>
            <p:nvPr/>
          </p:nvSpPr>
          <p:spPr>
            <a:xfrm flipH="false" flipV="false" rot="0">
              <a:off x="0" y="0"/>
              <a:ext cx="1124235" cy="1157920"/>
            </a:xfrm>
            <a:custGeom>
              <a:avLst/>
              <a:gdLst/>
              <a:ahLst/>
              <a:cxnLst/>
              <a:rect r="r" b="b" t="t" l="l"/>
              <a:pathLst>
                <a:path h="1157920" w="1124235">
                  <a:moveTo>
                    <a:pt x="0" y="0"/>
                  </a:moveTo>
                  <a:lnTo>
                    <a:pt x="1124235" y="0"/>
                  </a:lnTo>
                  <a:lnTo>
                    <a:pt x="1124235" y="1157920"/>
                  </a:lnTo>
                  <a:lnTo>
                    <a:pt x="0" y="115792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7" id="17"/>
            <p:cNvSpPr txBox="true"/>
            <p:nvPr/>
          </p:nvSpPr>
          <p:spPr>
            <a:xfrm rot="0">
              <a:off x="351305" y="370892"/>
              <a:ext cx="421625" cy="349462"/>
            </a:xfrm>
            <a:prstGeom prst="rect">
              <a:avLst/>
            </a:prstGeom>
          </p:spPr>
          <p:txBody>
            <a:bodyPr anchor="t" rtlCol="false" tIns="0" lIns="0" bIns="0" rIns="0">
              <a:spAutoFit/>
            </a:bodyPr>
            <a:lstStyle/>
            <a:p>
              <a:pPr algn="ctr">
                <a:lnSpc>
                  <a:spcPts val="1960"/>
                </a:lnSpc>
              </a:pPr>
              <a:r>
                <a:rPr lang="en-US" b="true" sz="1400">
                  <a:solidFill>
                    <a:srgbClr val="2B2B2B"/>
                  </a:solidFill>
                  <a:latin typeface="Agrandir Bold"/>
                  <a:ea typeface="Agrandir Bold"/>
                  <a:cs typeface="Agrandir Bold"/>
                  <a:sym typeface="Agrandir Bold"/>
                </a:rPr>
                <a:t>3</a:t>
              </a:r>
            </a:p>
          </p:txBody>
        </p:sp>
      </p:grpSp>
      <p:pic>
        <p:nvPicPr>
          <p:cNvPr name="Picture 18" id="18"/>
          <p:cNvPicPr>
            <a:picLocks noChangeAspect="true"/>
          </p:cNvPicPr>
          <p:nvPr/>
        </p:nvPicPr>
        <p:blipFill>
          <a:blip r:embed="rId6">
            <a:alphaModFix amt="25000"/>
          </a:blip>
          <a:srcRect l="0" t="0" r="0" b="0"/>
          <a:stretch>
            <a:fillRect/>
          </a:stretch>
        </p:blipFill>
        <p:spPr>
          <a:xfrm flipH="false" flipV="false" rot="0">
            <a:off x="17428841" y="122464"/>
            <a:ext cx="1718317" cy="1812471"/>
          </a:xfrm>
          <a:prstGeom prst="rect">
            <a:avLst/>
          </a:prstGeom>
        </p:spPr>
      </p:pic>
      <p:pic>
        <p:nvPicPr>
          <p:cNvPr name="Picture 19" id="19"/>
          <p:cNvPicPr>
            <a:picLocks noChangeAspect="true"/>
          </p:cNvPicPr>
          <p:nvPr/>
        </p:nvPicPr>
        <p:blipFill>
          <a:blip r:embed="rId7">
            <a:alphaModFix amt="25000"/>
          </a:blip>
          <a:srcRect l="0" t="0" r="0" b="0"/>
          <a:stretch>
            <a:fillRect/>
          </a:stretch>
        </p:blipFill>
        <p:spPr>
          <a:xfrm flipH="false" flipV="false" rot="0">
            <a:off x="16716145" y="-429029"/>
            <a:ext cx="1623614" cy="1812471"/>
          </a:xfrm>
          <a:prstGeom prst="rect">
            <a:avLst/>
          </a:prstGeom>
        </p:spPr>
      </p:pic>
      <p:pic>
        <p:nvPicPr>
          <p:cNvPr name="Picture 20" id="20"/>
          <p:cNvPicPr>
            <a:picLocks noChangeAspect="true"/>
          </p:cNvPicPr>
          <p:nvPr/>
        </p:nvPicPr>
        <p:blipFill>
          <a:blip r:embed="rId8">
            <a:alphaModFix amt="25000"/>
          </a:blip>
          <a:srcRect l="0" t="0" r="0" b="0"/>
          <a:stretch>
            <a:fillRect/>
          </a:stretch>
        </p:blipFill>
        <p:spPr>
          <a:xfrm flipH="false" flipV="false" rot="0">
            <a:off x="17259300" y="9258300"/>
            <a:ext cx="1812471" cy="1442182"/>
          </a:xfrm>
          <a:prstGeom prst="rect">
            <a:avLst/>
          </a:prstGeom>
        </p:spPr>
      </p:pic>
      <p:pic>
        <p:nvPicPr>
          <p:cNvPr name="Picture 21" id="21"/>
          <p:cNvPicPr>
            <a:picLocks noChangeAspect="true"/>
          </p:cNvPicPr>
          <p:nvPr/>
        </p:nvPicPr>
        <p:blipFill>
          <a:blip r:embed="rId9">
            <a:alphaModFix amt="50000"/>
          </a:blip>
          <a:srcRect l="0" t="0" r="0" b="0"/>
          <a:stretch>
            <a:fillRect/>
          </a:stretch>
        </p:blipFill>
        <p:spPr>
          <a:xfrm flipH="false" flipV="false" rot="0">
            <a:off x="-2318726" y="-376453"/>
            <a:ext cx="9743013" cy="1709948"/>
          </a:xfrm>
          <a:prstGeom prst="rect">
            <a:avLst/>
          </a:prstGeom>
        </p:spPr>
      </p:pic>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6E4E3"/>
        </a:solidFill>
      </p:bgPr>
    </p:bg>
    <p:spTree>
      <p:nvGrpSpPr>
        <p:cNvPr id="1" name=""/>
        <p:cNvGrpSpPr/>
        <p:nvPr/>
      </p:nvGrpSpPr>
      <p:grpSpPr>
        <a:xfrm>
          <a:off x="0" y="0"/>
          <a:ext cx="0" cy="0"/>
          <a:chOff x="0" y="0"/>
          <a:chExt cx="0" cy="0"/>
        </a:xfrm>
      </p:grpSpPr>
      <p:sp>
        <p:nvSpPr>
          <p:cNvPr name="Freeform 2" id="2"/>
          <p:cNvSpPr/>
          <p:nvPr/>
        </p:nvSpPr>
        <p:spPr>
          <a:xfrm flipH="false" flipV="false" rot="0">
            <a:off x="4418930" y="4503411"/>
            <a:ext cx="526705" cy="562945"/>
          </a:xfrm>
          <a:custGeom>
            <a:avLst/>
            <a:gdLst/>
            <a:ahLst/>
            <a:cxnLst/>
            <a:rect r="r" b="b" t="t" l="l"/>
            <a:pathLst>
              <a:path h="562945" w="526705">
                <a:moveTo>
                  <a:pt x="0" y="0"/>
                </a:moveTo>
                <a:lnTo>
                  <a:pt x="526706" y="0"/>
                </a:lnTo>
                <a:lnTo>
                  <a:pt x="526706" y="562945"/>
                </a:lnTo>
                <a:lnTo>
                  <a:pt x="0" y="562945"/>
                </a:lnTo>
                <a:lnTo>
                  <a:pt x="0" y="0"/>
                </a:lnTo>
                <a:close/>
              </a:path>
            </a:pathLst>
          </a:custGeom>
          <a:blipFill>
            <a:blip r:embed="rId2"/>
            <a:stretch>
              <a:fillRect l="0" t="0" r="0" b="0"/>
            </a:stretch>
          </a:blipFill>
        </p:spPr>
      </p:sp>
      <p:grpSp>
        <p:nvGrpSpPr>
          <p:cNvPr name="Group 3" id="3"/>
          <p:cNvGrpSpPr/>
          <p:nvPr/>
        </p:nvGrpSpPr>
        <p:grpSpPr>
          <a:xfrm rot="0">
            <a:off x="1028700" y="4265286"/>
            <a:ext cx="6780460" cy="1756428"/>
            <a:chOff x="0" y="0"/>
            <a:chExt cx="9040614" cy="2341904"/>
          </a:xfrm>
        </p:grpSpPr>
        <p:sp>
          <p:nvSpPr>
            <p:cNvPr name="TextBox 4" id="4"/>
            <p:cNvSpPr txBox="true"/>
            <p:nvPr/>
          </p:nvSpPr>
          <p:spPr>
            <a:xfrm rot="0">
              <a:off x="0" y="-190500"/>
              <a:ext cx="9040614" cy="1600200"/>
            </a:xfrm>
            <a:prstGeom prst="rect">
              <a:avLst/>
            </a:prstGeom>
          </p:spPr>
          <p:txBody>
            <a:bodyPr anchor="t" rtlCol="false" tIns="0" lIns="0" bIns="0" rIns="0">
              <a:spAutoFit/>
            </a:bodyPr>
            <a:lstStyle/>
            <a:p>
              <a:pPr algn="l" marL="0" indent="0" lvl="0">
                <a:lnSpc>
                  <a:spcPts val="8399"/>
                </a:lnSpc>
                <a:spcBef>
                  <a:spcPct val="0"/>
                </a:spcBef>
              </a:pPr>
              <a:r>
                <a:rPr lang="en-US" sz="6999" u="none">
                  <a:solidFill>
                    <a:srgbClr val="2B2B2B"/>
                  </a:solidFill>
                  <a:latin typeface="Agrandir"/>
                  <a:ea typeface="Agrandir"/>
                  <a:cs typeface="Agrandir"/>
                  <a:sym typeface="Agrandir"/>
                </a:rPr>
                <a:t>Agenda</a:t>
              </a:r>
            </a:p>
          </p:txBody>
        </p:sp>
        <p:sp>
          <p:nvSpPr>
            <p:cNvPr name="TextBox 5" id="5"/>
            <p:cNvSpPr txBox="true"/>
            <p:nvPr/>
          </p:nvSpPr>
          <p:spPr>
            <a:xfrm rot="0">
              <a:off x="0" y="1652506"/>
              <a:ext cx="9040614" cy="689398"/>
            </a:xfrm>
            <a:prstGeom prst="rect">
              <a:avLst/>
            </a:prstGeom>
          </p:spPr>
          <p:txBody>
            <a:bodyPr anchor="t" rtlCol="false" tIns="0" lIns="0" bIns="0" rIns="0">
              <a:spAutoFit/>
            </a:bodyPr>
            <a:lstStyle/>
            <a:p>
              <a:pPr algn="l" marL="0" indent="0" lvl="0">
                <a:lnSpc>
                  <a:spcPts val="3920"/>
                </a:lnSpc>
                <a:spcBef>
                  <a:spcPct val="0"/>
                </a:spcBef>
              </a:pPr>
              <a:r>
                <a:rPr lang="en-US" sz="2800" u="none">
                  <a:solidFill>
                    <a:srgbClr val="2B2B2B"/>
                  </a:solidFill>
                  <a:latin typeface="Agrandir"/>
                  <a:ea typeface="Agrandir"/>
                  <a:cs typeface="Agrandir"/>
                  <a:sym typeface="Agrandir"/>
                </a:rPr>
                <a:t>Topics Covered</a:t>
              </a:r>
            </a:p>
          </p:txBody>
        </p:sp>
      </p:grpSp>
      <p:grpSp>
        <p:nvGrpSpPr>
          <p:cNvPr name="Group 6" id="6"/>
          <p:cNvGrpSpPr/>
          <p:nvPr/>
        </p:nvGrpSpPr>
        <p:grpSpPr>
          <a:xfrm rot="0">
            <a:off x="9576524" y="1028700"/>
            <a:ext cx="6907145" cy="868440"/>
            <a:chOff x="0" y="0"/>
            <a:chExt cx="9209527" cy="1157920"/>
          </a:xfrm>
        </p:grpSpPr>
        <p:sp>
          <p:nvSpPr>
            <p:cNvPr name="Freeform 7" id="7"/>
            <p:cNvSpPr/>
            <p:nvPr/>
          </p:nvSpPr>
          <p:spPr>
            <a:xfrm flipH="false" flipV="false" rot="0">
              <a:off x="0" y="0"/>
              <a:ext cx="1124235" cy="1157920"/>
            </a:xfrm>
            <a:custGeom>
              <a:avLst/>
              <a:gdLst/>
              <a:ahLst/>
              <a:cxnLst/>
              <a:rect r="r" b="b" t="t" l="l"/>
              <a:pathLst>
                <a:path h="1157920" w="1124235">
                  <a:moveTo>
                    <a:pt x="0" y="0"/>
                  </a:moveTo>
                  <a:lnTo>
                    <a:pt x="1124235" y="0"/>
                  </a:lnTo>
                  <a:lnTo>
                    <a:pt x="1124235" y="1157920"/>
                  </a:lnTo>
                  <a:lnTo>
                    <a:pt x="0" y="115792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8" id="8"/>
            <p:cNvSpPr txBox="true"/>
            <p:nvPr/>
          </p:nvSpPr>
          <p:spPr>
            <a:xfrm rot="0">
              <a:off x="1634311" y="147159"/>
              <a:ext cx="7575216" cy="730251"/>
            </a:xfrm>
            <a:prstGeom prst="rect">
              <a:avLst/>
            </a:prstGeom>
          </p:spPr>
          <p:txBody>
            <a:bodyPr anchor="t" rtlCol="false" tIns="0" lIns="0" bIns="0" rIns="0">
              <a:spAutoFit/>
            </a:bodyPr>
            <a:lstStyle/>
            <a:p>
              <a:pPr algn="l">
                <a:lnSpc>
                  <a:spcPts val="4199"/>
                </a:lnSpc>
              </a:pPr>
              <a:r>
                <a:rPr lang="en-US" sz="2999">
                  <a:solidFill>
                    <a:srgbClr val="2B2B2B"/>
                  </a:solidFill>
                  <a:latin typeface="Agrandir"/>
                  <a:ea typeface="Agrandir"/>
                  <a:cs typeface="Agrandir"/>
                  <a:sym typeface="Agrandir"/>
                </a:rPr>
                <a:t>Project Overview</a:t>
              </a:r>
            </a:p>
          </p:txBody>
        </p:sp>
        <p:sp>
          <p:nvSpPr>
            <p:cNvPr name="TextBox 9" id="9"/>
            <p:cNvSpPr txBox="true"/>
            <p:nvPr/>
          </p:nvSpPr>
          <p:spPr>
            <a:xfrm rot="0">
              <a:off x="351305" y="370892"/>
              <a:ext cx="421625" cy="349462"/>
            </a:xfrm>
            <a:prstGeom prst="rect">
              <a:avLst/>
            </a:prstGeom>
          </p:spPr>
          <p:txBody>
            <a:bodyPr anchor="t" rtlCol="false" tIns="0" lIns="0" bIns="0" rIns="0">
              <a:spAutoFit/>
            </a:bodyPr>
            <a:lstStyle/>
            <a:p>
              <a:pPr algn="ctr">
                <a:lnSpc>
                  <a:spcPts val="1960"/>
                </a:lnSpc>
              </a:pPr>
              <a:r>
                <a:rPr lang="en-US" b="true" sz="1400">
                  <a:solidFill>
                    <a:srgbClr val="2B2B2B"/>
                  </a:solidFill>
                  <a:latin typeface="Agrandir Bold"/>
                  <a:ea typeface="Agrandir Bold"/>
                  <a:cs typeface="Agrandir Bold"/>
                  <a:sym typeface="Agrandir Bold"/>
                </a:rPr>
                <a:t>1</a:t>
              </a:r>
            </a:p>
          </p:txBody>
        </p:sp>
      </p:grpSp>
      <p:grpSp>
        <p:nvGrpSpPr>
          <p:cNvPr name="Group 10" id="10"/>
          <p:cNvGrpSpPr/>
          <p:nvPr/>
        </p:nvGrpSpPr>
        <p:grpSpPr>
          <a:xfrm rot="0">
            <a:off x="9576524" y="2292307"/>
            <a:ext cx="6907145" cy="868440"/>
            <a:chOff x="0" y="0"/>
            <a:chExt cx="9209527" cy="1157920"/>
          </a:xfrm>
        </p:grpSpPr>
        <p:sp>
          <p:nvSpPr>
            <p:cNvPr name="TextBox 11" id="11"/>
            <p:cNvSpPr txBox="true"/>
            <p:nvPr/>
          </p:nvSpPr>
          <p:spPr>
            <a:xfrm rot="0">
              <a:off x="1634311" y="147159"/>
              <a:ext cx="7575216" cy="730251"/>
            </a:xfrm>
            <a:prstGeom prst="rect">
              <a:avLst/>
            </a:prstGeom>
          </p:spPr>
          <p:txBody>
            <a:bodyPr anchor="t" rtlCol="false" tIns="0" lIns="0" bIns="0" rIns="0">
              <a:spAutoFit/>
            </a:bodyPr>
            <a:lstStyle/>
            <a:p>
              <a:pPr algn="l">
                <a:lnSpc>
                  <a:spcPts val="4199"/>
                </a:lnSpc>
              </a:pPr>
              <a:r>
                <a:rPr lang="en-US" sz="2999">
                  <a:solidFill>
                    <a:srgbClr val="2B2B2B"/>
                  </a:solidFill>
                  <a:latin typeface="Agrandir"/>
                  <a:ea typeface="Agrandir"/>
                  <a:cs typeface="Agrandir"/>
                  <a:sym typeface="Agrandir"/>
                </a:rPr>
                <a:t>Objective</a:t>
              </a:r>
              <a:r>
                <a:rPr lang="en-US" sz="2999">
                  <a:solidFill>
                    <a:srgbClr val="2B2B2B"/>
                  </a:solidFill>
                  <a:latin typeface="Agrandir"/>
                  <a:ea typeface="Agrandir"/>
                  <a:cs typeface="Agrandir"/>
                  <a:sym typeface="Agrandir"/>
                </a:rPr>
                <a:t> </a:t>
              </a:r>
            </a:p>
          </p:txBody>
        </p:sp>
        <p:sp>
          <p:nvSpPr>
            <p:cNvPr name="Freeform 12" id="12"/>
            <p:cNvSpPr/>
            <p:nvPr/>
          </p:nvSpPr>
          <p:spPr>
            <a:xfrm flipH="false" flipV="false" rot="0">
              <a:off x="0" y="0"/>
              <a:ext cx="1124235" cy="1157920"/>
            </a:xfrm>
            <a:custGeom>
              <a:avLst/>
              <a:gdLst/>
              <a:ahLst/>
              <a:cxnLst/>
              <a:rect r="r" b="b" t="t" l="l"/>
              <a:pathLst>
                <a:path h="1157920" w="1124235">
                  <a:moveTo>
                    <a:pt x="0" y="0"/>
                  </a:moveTo>
                  <a:lnTo>
                    <a:pt x="1124235" y="0"/>
                  </a:lnTo>
                  <a:lnTo>
                    <a:pt x="1124235" y="1157920"/>
                  </a:lnTo>
                  <a:lnTo>
                    <a:pt x="0" y="115792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3" id="13"/>
            <p:cNvSpPr txBox="true"/>
            <p:nvPr/>
          </p:nvSpPr>
          <p:spPr>
            <a:xfrm rot="0">
              <a:off x="351305" y="370892"/>
              <a:ext cx="421625" cy="349462"/>
            </a:xfrm>
            <a:prstGeom prst="rect">
              <a:avLst/>
            </a:prstGeom>
          </p:spPr>
          <p:txBody>
            <a:bodyPr anchor="t" rtlCol="false" tIns="0" lIns="0" bIns="0" rIns="0">
              <a:spAutoFit/>
            </a:bodyPr>
            <a:lstStyle/>
            <a:p>
              <a:pPr algn="ctr">
                <a:lnSpc>
                  <a:spcPts val="1960"/>
                </a:lnSpc>
              </a:pPr>
              <a:r>
                <a:rPr lang="en-US" b="true" sz="1400">
                  <a:solidFill>
                    <a:srgbClr val="2B2B2B"/>
                  </a:solidFill>
                  <a:latin typeface="Agrandir Bold"/>
                  <a:ea typeface="Agrandir Bold"/>
                  <a:cs typeface="Agrandir Bold"/>
                  <a:sym typeface="Agrandir Bold"/>
                </a:rPr>
                <a:t>2</a:t>
              </a:r>
            </a:p>
          </p:txBody>
        </p:sp>
      </p:grpSp>
      <p:grpSp>
        <p:nvGrpSpPr>
          <p:cNvPr name="Group 14" id="14"/>
          <p:cNvGrpSpPr/>
          <p:nvPr/>
        </p:nvGrpSpPr>
        <p:grpSpPr>
          <a:xfrm rot="0">
            <a:off x="9576524" y="3397859"/>
            <a:ext cx="6907145" cy="868440"/>
            <a:chOff x="0" y="0"/>
            <a:chExt cx="9209527" cy="1157920"/>
          </a:xfrm>
        </p:grpSpPr>
        <p:sp>
          <p:nvSpPr>
            <p:cNvPr name="TextBox 15" id="15"/>
            <p:cNvSpPr txBox="true"/>
            <p:nvPr/>
          </p:nvSpPr>
          <p:spPr>
            <a:xfrm rot="0">
              <a:off x="1634311" y="147159"/>
              <a:ext cx="7575216" cy="730251"/>
            </a:xfrm>
            <a:prstGeom prst="rect">
              <a:avLst/>
            </a:prstGeom>
          </p:spPr>
          <p:txBody>
            <a:bodyPr anchor="t" rtlCol="false" tIns="0" lIns="0" bIns="0" rIns="0">
              <a:spAutoFit/>
            </a:bodyPr>
            <a:lstStyle/>
            <a:p>
              <a:pPr algn="l">
                <a:lnSpc>
                  <a:spcPts val="4199"/>
                </a:lnSpc>
              </a:pPr>
              <a:r>
                <a:rPr lang="en-US" sz="2999">
                  <a:solidFill>
                    <a:srgbClr val="2B2B2B"/>
                  </a:solidFill>
                  <a:latin typeface="Agrandir"/>
                  <a:ea typeface="Agrandir"/>
                  <a:cs typeface="Agrandir"/>
                  <a:sym typeface="Agrandir"/>
                </a:rPr>
                <a:t>Significance</a:t>
              </a:r>
            </a:p>
          </p:txBody>
        </p:sp>
        <p:sp>
          <p:nvSpPr>
            <p:cNvPr name="Freeform 16" id="16"/>
            <p:cNvSpPr/>
            <p:nvPr/>
          </p:nvSpPr>
          <p:spPr>
            <a:xfrm flipH="false" flipV="false" rot="0">
              <a:off x="0" y="0"/>
              <a:ext cx="1124235" cy="1157920"/>
            </a:xfrm>
            <a:custGeom>
              <a:avLst/>
              <a:gdLst/>
              <a:ahLst/>
              <a:cxnLst/>
              <a:rect r="r" b="b" t="t" l="l"/>
              <a:pathLst>
                <a:path h="1157920" w="1124235">
                  <a:moveTo>
                    <a:pt x="0" y="0"/>
                  </a:moveTo>
                  <a:lnTo>
                    <a:pt x="1124235" y="0"/>
                  </a:lnTo>
                  <a:lnTo>
                    <a:pt x="1124235" y="1157920"/>
                  </a:lnTo>
                  <a:lnTo>
                    <a:pt x="0" y="115792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7" id="17"/>
            <p:cNvSpPr txBox="true"/>
            <p:nvPr/>
          </p:nvSpPr>
          <p:spPr>
            <a:xfrm rot="0">
              <a:off x="351305" y="370892"/>
              <a:ext cx="421625" cy="349462"/>
            </a:xfrm>
            <a:prstGeom prst="rect">
              <a:avLst/>
            </a:prstGeom>
          </p:spPr>
          <p:txBody>
            <a:bodyPr anchor="t" rtlCol="false" tIns="0" lIns="0" bIns="0" rIns="0">
              <a:spAutoFit/>
            </a:bodyPr>
            <a:lstStyle/>
            <a:p>
              <a:pPr algn="ctr">
                <a:lnSpc>
                  <a:spcPts val="1960"/>
                </a:lnSpc>
              </a:pPr>
              <a:r>
                <a:rPr lang="en-US" b="true" sz="1400">
                  <a:solidFill>
                    <a:srgbClr val="2B2B2B"/>
                  </a:solidFill>
                  <a:latin typeface="Agrandir Bold"/>
                  <a:ea typeface="Agrandir Bold"/>
                  <a:cs typeface="Agrandir Bold"/>
                  <a:sym typeface="Agrandir Bold"/>
                </a:rPr>
                <a:t>3</a:t>
              </a:r>
            </a:p>
          </p:txBody>
        </p:sp>
      </p:grpSp>
      <p:grpSp>
        <p:nvGrpSpPr>
          <p:cNvPr name="Group 18" id="18"/>
          <p:cNvGrpSpPr/>
          <p:nvPr/>
        </p:nvGrpSpPr>
        <p:grpSpPr>
          <a:xfrm rot="0">
            <a:off x="9576524" y="4503411"/>
            <a:ext cx="6907145" cy="868440"/>
            <a:chOff x="0" y="0"/>
            <a:chExt cx="9209527" cy="1157920"/>
          </a:xfrm>
        </p:grpSpPr>
        <p:sp>
          <p:nvSpPr>
            <p:cNvPr name="TextBox 19" id="19"/>
            <p:cNvSpPr txBox="true"/>
            <p:nvPr/>
          </p:nvSpPr>
          <p:spPr>
            <a:xfrm rot="0">
              <a:off x="1634311" y="147159"/>
              <a:ext cx="7575216" cy="730251"/>
            </a:xfrm>
            <a:prstGeom prst="rect">
              <a:avLst/>
            </a:prstGeom>
          </p:spPr>
          <p:txBody>
            <a:bodyPr anchor="t" rtlCol="false" tIns="0" lIns="0" bIns="0" rIns="0">
              <a:spAutoFit/>
            </a:bodyPr>
            <a:lstStyle/>
            <a:p>
              <a:pPr algn="l">
                <a:lnSpc>
                  <a:spcPts val="4199"/>
                </a:lnSpc>
              </a:pPr>
              <a:r>
                <a:rPr lang="en-US" sz="2999">
                  <a:solidFill>
                    <a:srgbClr val="2B2B2B"/>
                  </a:solidFill>
                  <a:latin typeface="Agrandir"/>
                  <a:ea typeface="Agrandir"/>
                  <a:cs typeface="Agrandir"/>
                  <a:sym typeface="Agrandir"/>
                </a:rPr>
                <a:t>Business Understanding</a:t>
              </a:r>
            </a:p>
          </p:txBody>
        </p:sp>
        <p:sp>
          <p:nvSpPr>
            <p:cNvPr name="Freeform 20" id="20"/>
            <p:cNvSpPr/>
            <p:nvPr/>
          </p:nvSpPr>
          <p:spPr>
            <a:xfrm flipH="false" flipV="false" rot="0">
              <a:off x="0" y="0"/>
              <a:ext cx="1124235" cy="1157920"/>
            </a:xfrm>
            <a:custGeom>
              <a:avLst/>
              <a:gdLst/>
              <a:ahLst/>
              <a:cxnLst/>
              <a:rect r="r" b="b" t="t" l="l"/>
              <a:pathLst>
                <a:path h="1157920" w="1124235">
                  <a:moveTo>
                    <a:pt x="0" y="0"/>
                  </a:moveTo>
                  <a:lnTo>
                    <a:pt x="1124235" y="0"/>
                  </a:lnTo>
                  <a:lnTo>
                    <a:pt x="1124235" y="1157920"/>
                  </a:lnTo>
                  <a:lnTo>
                    <a:pt x="0" y="115792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21" id="21"/>
            <p:cNvSpPr txBox="true"/>
            <p:nvPr/>
          </p:nvSpPr>
          <p:spPr>
            <a:xfrm rot="0">
              <a:off x="351305" y="370892"/>
              <a:ext cx="421625" cy="349462"/>
            </a:xfrm>
            <a:prstGeom prst="rect">
              <a:avLst/>
            </a:prstGeom>
          </p:spPr>
          <p:txBody>
            <a:bodyPr anchor="t" rtlCol="false" tIns="0" lIns="0" bIns="0" rIns="0">
              <a:spAutoFit/>
            </a:bodyPr>
            <a:lstStyle/>
            <a:p>
              <a:pPr algn="ctr">
                <a:lnSpc>
                  <a:spcPts val="1960"/>
                </a:lnSpc>
              </a:pPr>
              <a:r>
                <a:rPr lang="en-US" b="true" sz="1400">
                  <a:solidFill>
                    <a:srgbClr val="2B2B2B"/>
                  </a:solidFill>
                  <a:latin typeface="Agrandir Bold"/>
                  <a:ea typeface="Agrandir Bold"/>
                  <a:cs typeface="Agrandir Bold"/>
                  <a:sym typeface="Agrandir Bold"/>
                </a:rPr>
                <a:t>4</a:t>
              </a:r>
            </a:p>
          </p:txBody>
        </p:sp>
      </p:grpSp>
      <p:grpSp>
        <p:nvGrpSpPr>
          <p:cNvPr name="Group 22" id="22"/>
          <p:cNvGrpSpPr/>
          <p:nvPr/>
        </p:nvGrpSpPr>
        <p:grpSpPr>
          <a:xfrm rot="0">
            <a:off x="9576524" y="8098796"/>
            <a:ext cx="6907145" cy="868440"/>
            <a:chOff x="0" y="0"/>
            <a:chExt cx="9209527" cy="1157920"/>
          </a:xfrm>
        </p:grpSpPr>
        <p:sp>
          <p:nvSpPr>
            <p:cNvPr name="TextBox 23" id="23"/>
            <p:cNvSpPr txBox="true"/>
            <p:nvPr/>
          </p:nvSpPr>
          <p:spPr>
            <a:xfrm rot="0">
              <a:off x="1634311" y="147159"/>
              <a:ext cx="7575216" cy="730251"/>
            </a:xfrm>
            <a:prstGeom prst="rect">
              <a:avLst/>
            </a:prstGeom>
          </p:spPr>
          <p:txBody>
            <a:bodyPr anchor="t" rtlCol="false" tIns="0" lIns="0" bIns="0" rIns="0">
              <a:spAutoFit/>
            </a:bodyPr>
            <a:lstStyle/>
            <a:p>
              <a:pPr algn="l">
                <a:lnSpc>
                  <a:spcPts val="4199"/>
                </a:lnSpc>
              </a:pPr>
              <a:r>
                <a:rPr lang="en-US" sz="2999">
                  <a:solidFill>
                    <a:srgbClr val="2B2B2B"/>
                  </a:solidFill>
                  <a:latin typeface="Agrandir"/>
                  <a:ea typeface="Agrandir"/>
                  <a:cs typeface="Agrandir"/>
                  <a:sym typeface="Agrandir"/>
                </a:rPr>
                <a:t>Modelling Pipeline </a:t>
              </a:r>
            </a:p>
          </p:txBody>
        </p:sp>
        <p:sp>
          <p:nvSpPr>
            <p:cNvPr name="Freeform 24" id="24"/>
            <p:cNvSpPr/>
            <p:nvPr/>
          </p:nvSpPr>
          <p:spPr>
            <a:xfrm flipH="false" flipV="false" rot="0">
              <a:off x="0" y="0"/>
              <a:ext cx="1124235" cy="1157920"/>
            </a:xfrm>
            <a:custGeom>
              <a:avLst/>
              <a:gdLst/>
              <a:ahLst/>
              <a:cxnLst/>
              <a:rect r="r" b="b" t="t" l="l"/>
              <a:pathLst>
                <a:path h="1157920" w="1124235">
                  <a:moveTo>
                    <a:pt x="0" y="0"/>
                  </a:moveTo>
                  <a:lnTo>
                    <a:pt x="1124235" y="0"/>
                  </a:lnTo>
                  <a:lnTo>
                    <a:pt x="1124235" y="1157920"/>
                  </a:lnTo>
                  <a:lnTo>
                    <a:pt x="0" y="115792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25" id="25"/>
            <p:cNvSpPr txBox="true"/>
            <p:nvPr/>
          </p:nvSpPr>
          <p:spPr>
            <a:xfrm rot="0">
              <a:off x="351305" y="370892"/>
              <a:ext cx="421625" cy="349462"/>
            </a:xfrm>
            <a:prstGeom prst="rect">
              <a:avLst/>
            </a:prstGeom>
          </p:spPr>
          <p:txBody>
            <a:bodyPr anchor="t" rtlCol="false" tIns="0" lIns="0" bIns="0" rIns="0">
              <a:spAutoFit/>
            </a:bodyPr>
            <a:lstStyle/>
            <a:p>
              <a:pPr algn="ctr">
                <a:lnSpc>
                  <a:spcPts val="1960"/>
                </a:lnSpc>
              </a:pPr>
              <a:r>
                <a:rPr lang="en-US" b="true" sz="1400">
                  <a:solidFill>
                    <a:srgbClr val="2B2B2B"/>
                  </a:solidFill>
                  <a:latin typeface="Agrandir Bold"/>
                  <a:ea typeface="Agrandir Bold"/>
                  <a:cs typeface="Agrandir Bold"/>
                  <a:sym typeface="Agrandir Bold"/>
                </a:rPr>
                <a:t>7</a:t>
              </a:r>
            </a:p>
          </p:txBody>
        </p:sp>
      </p:grpSp>
      <p:grpSp>
        <p:nvGrpSpPr>
          <p:cNvPr name="Group 26" id="26"/>
          <p:cNvGrpSpPr/>
          <p:nvPr/>
        </p:nvGrpSpPr>
        <p:grpSpPr>
          <a:xfrm rot="0">
            <a:off x="9576524" y="6835261"/>
            <a:ext cx="6907145" cy="868440"/>
            <a:chOff x="0" y="0"/>
            <a:chExt cx="9209527" cy="1157920"/>
          </a:xfrm>
        </p:grpSpPr>
        <p:sp>
          <p:nvSpPr>
            <p:cNvPr name="TextBox 27" id="27"/>
            <p:cNvSpPr txBox="true"/>
            <p:nvPr/>
          </p:nvSpPr>
          <p:spPr>
            <a:xfrm rot="0">
              <a:off x="1634311" y="147159"/>
              <a:ext cx="7575216" cy="730251"/>
            </a:xfrm>
            <a:prstGeom prst="rect">
              <a:avLst/>
            </a:prstGeom>
          </p:spPr>
          <p:txBody>
            <a:bodyPr anchor="t" rtlCol="false" tIns="0" lIns="0" bIns="0" rIns="0">
              <a:spAutoFit/>
            </a:bodyPr>
            <a:lstStyle/>
            <a:p>
              <a:pPr algn="l">
                <a:lnSpc>
                  <a:spcPts val="4199"/>
                </a:lnSpc>
              </a:pPr>
              <a:r>
                <a:rPr lang="en-US" sz="2999">
                  <a:solidFill>
                    <a:srgbClr val="2B2B2B"/>
                  </a:solidFill>
                  <a:latin typeface="Agrandir"/>
                  <a:ea typeface="Agrandir"/>
                  <a:cs typeface="Agrandir"/>
                  <a:sym typeface="Agrandir"/>
                </a:rPr>
                <a:t>Outlier Detection and Handling:</a:t>
              </a:r>
            </a:p>
          </p:txBody>
        </p:sp>
        <p:sp>
          <p:nvSpPr>
            <p:cNvPr name="Freeform 28" id="28"/>
            <p:cNvSpPr/>
            <p:nvPr/>
          </p:nvSpPr>
          <p:spPr>
            <a:xfrm flipH="false" flipV="false" rot="0">
              <a:off x="0" y="0"/>
              <a:ext cx="1124235" cy="1157920"/>
            </a:xfrm>
            <a:custGeom>
              <a:avLst/>
              <a:gdLst/>
              <a:ahLst/>
              <a:cxnLst/>
              <a:rect r="r" b="b" t="t" l="l"/>
              <a:pathLst>
                <a:path h="1157920" w="1124235">
                  <a:moveTo>
                    <a:pt x="0" y="0"/>
                  </a:moveTo>
                  <a:lnTo>
                    <a:pt x="1124235" y="0"/>
                  </a:lnTo>
                  <a:lnTo>
                    <a:pt x="1124235" y="1157920"/>
                  </a:lnTo>
                  <a:lnTo>
                    <a:pt x="0" y="115792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29" id="29"/>
            <p:cNvSpPr txBox="true"/>
            <p:nvPr/>
          </p:nvSpPr>
          <p:spPr>
            <a:xfrm rot="0">
              <a:off x="351305" y="370892"/>
              <a:ext cx="421625" cy="349462"/>
            </a:xfrm>
            <a:prstGeom prst="rect">
              <a:avLst/>
            </a:prstGeom>
          </p:spPr>
          <p:txBody>
            <a:bodyPr anchor="t" rtlCol="false" tIns="0" lIns="0" bIns="0" rIns="0">
              <a:spAutoFit/>
            </a:bodyPr>
            <a:lstStyle/>
            <a:p>
              <a:pPr algn="ctr">
                <a:lnSpc>
                  <a:spcPts val="1960"/>
                </a:lnSpc>
              </a:pPr>
              <a:r>
                <a:rPr lang="en-US" b="true" sz="1400">
                  <a:solidFill>
                    <a:srgbClr val="2B2B2B"/>
                  </a:solidFill>
                  <a:latin typeface="Agrandir Bold"/>
                  <a:ea typeface="Agrandir Bold"/>
                  <a:cs typeface="Agrandir Bold"/>
                  <a:sym typeface="Agrandir Bold"/>
                </a:rPr>
                <a:t>6</a:t>
              </a:r>
            </a:p>
          </p:txBody>
        </p:sp>
      </p:grpSp>
      <p:grpSp>
        <p:nvGrpSpPr>
          <p:cNvPr name="Group 30" id="30"/>
          <p:cNvGrpSpPr/>
          <p:nvPr/>
        </p:nvGrpSpPr>
        <p:grpSpPr>
          <a:xfrm rot="0">
            <a:off x="9576524" y="5762376"/>
            <a:ext cx="6907145" cy="868440"/>
            <a:chOff x="0" y="0"/>
            <a:chExt cx="9209527" cy="1157920"/>
          </a:xfrm>
        </p:grpSpPr>
        <p:sp>
          <p:nvSpPr>
            <p:cNvPr name="TextBox 31" id="31"/>
            <p:cNvSpPr txBox="true"/>
            <p:nvPr/>
          </p:nvSpPr>
          <p:spPr>
            <a:xfrm rot="0">
              <a:off x="1634311" y="147159"/>
              <a:ext cx="7575216" cy="730251"/>
            </a:xfrm>
            <a:prstGeom prst="rect">
              <a:avLst/>
            </a:prstGeom>
          </p:spPr>
          <p:txBody>
            <a:bodyPr anchor="t" rtlCol="false" tIns="0" lIns="0" bIns="0" rIns="0">
              <a:spAutoFit/>
            </a:bodyPr>
            <a:lstStyle/>
            <a:p>
              <a:pPr algn="l">
                <a:lnSpc>
                  <a:spcPts val="4199"/>
                </a:lnSpc>
              </a:pPr>
              <a:r>
                <a:rPr lang="en-US" sz="2999">
                  <a:solidFill>
                    <a:srgbClr val="2B2B2B"/>
                  </a:solidFill>
                  <a:latin typeface="Agrandir"/>
                  <a:ea typeface="Agrandir"/>
                  <a:cs typeface="Agrandir"/>
                  <a:sym typeface="Agrandir"/>
                </a:rPr>
                <a:t>Data Overview</a:t>
              </a:r>
            </a:p>
          </p:txBody>
        </p:sp>
        <p:sp>
          <p:nvSpPr>
            <p:cNvPr name="Freeform 32" id="32"/>
            <p:cNvSpPr/>
            <p:nvPr/>
          </p:nvSpPr>
          <p:spPr>
            <a:xfrm flipH="false" flipV="false" rot="0">
              <a:off x="0" y="0"/>
              <a:ext cx="1124235" cy="1157920"/>
            </a:xfrm>
            <a:custGeom>
              <a:avLst/>
              <a:gdLst/>
              <a:ahLst/>
              <a:cxnLst/>
              <a:rect r="r" b="b" t="t" l="l"/>
              <a:pathLst>
                <a:path h="1157920" w="1124235">
                  <a:moveTo>
                    <a:pt x="0" y="0"/>
                  </a:moveTo>
                  <a:lnTo>
                    <a:pt x="1124235" y="0"/>
                  </a:lnTo>
                  <a:lnTo>
                    <a:pt x="1124235" y="1157920"/>
                  </a:lnTo>
                  <a:lnTo>
                    <a:pt x="0" y="115792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33" id="33"/>
            <p:cNvSpPr txBox="true"/>
            <p:nvPr/>
          </p:nvSpPr>
          <p:spPr>
            <a:xfrm rot="0">
              <a:off x="351305" y="370892"/>
              <a:ext cx="421625" cy="349462"/>
            </a:xfrm>
            <a:prstGeom prst="rect">
              <a:avLst/>
            </a:prstGeom>
          </p:spPr>
          <p:txBody>
            <a:bodyPr anchor="t" rtlCol="false" tIns="0" lIns="0" bIns="0" rIns="0">
              <a:spAutoFit/>
            </a:bodyPr>
            <a:lstStyle/>
            <a:p>
              <a:pPr algn="ctr">
                <a:lnSpc>
                  <a:spcPts val="1960"/>
                </a:lnSpc>
              </a:pPr>
              <a:r>
                <a:rPr lang="en-US" b="true" sz="1400">
                  <a:solidFill>
                    <a:srgbClr val="2B2B2B"/>
                  </a:solidFill>
                  <a:latin typeface="Agrandir Bold"/>
                  <a:ea typeface="Agrandir Bold"/>
                  <a:cs typeface="Agrandir Bold"/>
                  <a:sym typeface="Agrandir Bold"/>
                </a:rPr>
                <a:t>5</a:t>
              </a:r>
            </a:p>
          </p:txBody>
        </p:sp>
      </p:grpSp>
      <p:pic>
        <p:nvPicPr>
          <p:cNvPr name="Picture 34" id="34"/>
          <p:cNvPicPr>
            <a:picLocks noChangeAspect="true"/>
          </p:cNvPicPr>
          <p:nvPr/>
        </p:nvPicPr>
        <p:blipFill>
          <a:blip r:embed="rId5">
            <a:alphaModFix amt="50000"/>
          </a:blip>
          <a:srcRect l="0" t="0" r="0" b="0"/>
          <a:stretch>
            <a:fillRect/>
          </a:stretch>
        </p:blipFill>
        <p:spPr>
          <a:xfrm flipH="false" flipV="false" rot="0">
            <a:off x="10729018" y="-247028"/>
            <a:ext cx="9743013" cy="1709948"/>
          </a:xfrm>
          <a:prstGeom prst="rect">
            <a:avLst/>
          </a:prstGeom>
        </p:spPr>
      </p:pic>
      <p:pic>
        <p:nvPicPr>
          <p:cNvPr name="Picture 35" id="35"/>
          <p:cNvPicPr>
            <a:picLocks noChangeAspect="true"/>
          </p:cNvPicPr>
          <p:nvPr/>
        </p:nvPicPr>
        <p:blipFill>
          <a:blip r:embed="rId6">
            <a:alphaModFix amt="25000"/>
          </a:blip>
          <a:srcRect l="0" t="0" r="0" b="0"/>
          <a:stretch>
            <a:fillRect/>
          </a:stretch>
        </p:blipFill>
        <p:spPr>
          <a:xfrm flipH="false" flipV="false" rot="-3982960">
            <a:off x="13745551" y="-3705176"/>
            <a:ext cx="5352514" cy="7410352"/>
          </a:xfrm>
          <a:prstGeom prst="rect">
            <a:avLst/>
          </a:prstGeom>
        </p:spPr>
      </p:pic>
      <p:pic>
        <p:nvPicPr>
          <p:cNvPr name="Picture 36" id="36"/>
          <p:cNvPicPr>
            <a:picLocks noChangeAspect="true"/>
          </p:cNvPicPr>
          <p:nvPr/>
        </p:nvPicPr>
        <p:blipFill>
          <a:blip r:embed="rId6">
            <a:alphaModFix amt="25000"/>
          </a:blip>
          <a:srcRect l="0" t="0" r="0" b="0"/>
          <a:stretch>
            <a:fillRect/>
          </a:stretch>
        </p:blipFill>
        <p:spPr>
          <a:xfrm flipH="false" flipV="false" rot="-3982960">
            <a:off x="-1852331" y="6862128"/>
            <a:ext cx="5352514" cy="7410352"/>
          </a:xfrm>
          <a:prstGeom prst="rect">
            <a:avLst/>
          </a:prstGeom>
        </p:spPr>
      </p:pic>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FFCF7"/>
        </a:solidFill>
      </p:bgPr>
    </p:bg>
    <p:spTree>
      <p:nvGrpSpPr>
        <p:cNvPr id="1" name=""/>
        <p:cNvGrpSpPr/>
        <p:nvPr/>
      </p:nvGrpSpPr>
      <p:grpSpPr>
        <a:xfrm>
          <a:off x="0" y="0"/>
          <a:ext cx="0" cy="0"/>
          <a:chOff x="0" y="0"/>
          <a:chExt cx="0" cy="0"/>
        </a:xfrm>
      </p:grpSpPr>
      <p:sp>
        <p:nvSpPr>
          <p:cNvPr name="TextBox 2" id="2"/>
          <p:cNvSpPr txBox="true"/>
          <p:nvPr/>
        </p:nvSpPr>
        <p:spPr>
          <a:xfrm rot="0">
            <a:off x="248769" y="310363"/>
            <a:ext cx="17790461" cy="2162175"/>
          </a:xfrm>
          <a:prstGeom prst="rect">
            <a:avLst/>
          </a:prstGeom>
        </p:spPr>
        <p:txBody>
          <a:bodyPr anchor="t" rtlCol="false" tIns="0" lIns="0" bIns="0" rIns="0">
            <a:spAutoFit/>
          </a:bodyPr>
          <a:lstStyle/>
          <a:p>
            <a:pPr algn="l">
              <a:lnSpc>
                <a:spcPts val="6577"/>
              </a:lnSpc>
            </a:pPr>
            <a:r>
              <a:rPr lang="en-US" sz="5481" b="true">
                <a:solidFill>
                  <a:srgbClr val="2B2B2B"/>
                </a:solidFill>
                <a:latin typeface="Agrandir Bold"/>
                <a:ea typeface="Agrandir Bold"/>
                <a:cs typeface="Agrandir Bold"/>
                <a:sym typeface="Agrandir Bold"/>
              </a:rPr>
              <a:t>Project Overview:</a:t>
            </a:r>
            <a:r>
              <a:rPr lang="en-US" sz="5481">
                <a:solidFill>
                  <a:srgbClr val="2B2B2B"/>
                </a:solidFill>
                <a:latin typeface="Agrandir"/>
                <a:ea typeface="Agrandir"/>
                <a:cs typeface="Agrandir"/>
                <a:sym typeface="Agrandir"/>
              </a:rPr>
              <a:t> </a:t>
            </a:r>
          </a:p>
          <a:p>
            <a:pPr algn="l" marL="0" indent="0" lvl="0">
              <a:lnSpc>
                <a:spcPts val="4657"/>
              </a:lnSpc>
              <a:spcBef>
                <a:spcPct val="0"/>
              </a:spcBef>
            </a:pPr>
            <a:r>
              <a:rPr lang="en-US" sz="3881">
                <a:solidFill>
                  <a:srgbClr val="2B2B2B"/>
                </a:solidFill>
                <a:latin typeface="Agrandir"/>
                <a:ea typeface="Agrandir"/>
                <a:cs typeface="Agrandir"/>
                <a:sym typeface="Agrandir"/>
              </a:rPr>
              <a:t>It aims to enhance financial institutions' loan decision processes by building an accurate and explainable loan eligibility model.</a:t>
            </a:r>
          </a:p>
        </p:txBody>
      </p:sp>
      <p:pic>
        <p:nvPicPr>
          <p:cNvPr name="Picture 3" id="3"/>
          <p:cNvPicPr>
            <a:picLocks noChangeAspect="true"/>
          </p:cNvPicPr>
          <p:nvPr/>
        </p:nvPicPr>
        <p:blipFill>
          <a:blip r:embed="rId2">
            <a:alphaModFix amt="25000"/>
          </a:blip>
          <a:srcRect l="0" t="0" r="0" b="0"/>
          <a:stretch>
            <a:fillRect/>
          </a:stretch>
        </p:blipFill>
        <p:spPr>
          <a:xfrm flipH="false" flipV="false" rot="0">
            <a:off x="-4810715" y="2950641"/>
            <a:ext cx="9621431" cy="9789932"/>
          </a:xfrm>
          <a:prstGeom prst="rect">
            <a:avLst/>
          </a:prstGeom>
        </p:spPr>
      </p:pic>
      <p:pic>
        <p:nvPicPr>
          <p:cNvPr name="Picture 4" id="4"/>
          <p:cNvPicPr>
            <a:picLocks noChangeAspect="true"/>
          </p:cNvPicPr>
          <p:nvPr/>
        </p:nvPicPr>
        <p:blipFill>
          <a:blip r:embed="rId3">
            <a:alphaModFix amt="50000"/>
          </a:blip>
          <a:srcRect l="0" t="0" r="0" b="0"/>
          <a:stretch>
            <a:fillRect/>
          </a:stretch>
        </p:blipFill>
        <p:spPr>
          <a:xfrm flipH="false" flipV="false" rot="9720163">
            <a:off x="12924281" y="-3298660"/>
            <a:ext cx="8670039" cy="8654721"/>
          </a:xfrm>
          <a:prstGeom prst="rect">
            <a:avLst/>
          </a:prstGeom>
        </p:spPr>
      </p:pic>
      <p:sp>
        <p:nvSpPr>
          <p:cNvPr name="TextBox 5" id="5"/>
          <p:cNvSpPr txBox="true"/>
          <p:nvPr/>
        </p:nvSpPr>
        <p:spPr>
          <a:xfrm rot="0">
            <a:off x="248769" y="2986265"/>
            <a:ext cx="17790461" cy="2752725"/>
          </a:xfrm>
          <a:prstGeom prst="rect">
            <a:avLst/>
          </a:prstGeom>
        </p:spPr>
        <p:txBody>
          <a:bodyPr anchor="t" rtlCol="false" tIns="0" lIns="0" bIns="0" rIns="0">
            <a:spAutoFit/>
          </a:bodyPr>
          <a:lstStyle/>
          <a:p>
            <a:pPr algn="l">
              <a:lnSpc>
                <a:spcPts val="6576"/>
              </a:lnSpc>
            </a:pPr>
            <a:r>
              <a:rPr lang="en-US" sz="5480" b="true">
                <a:solidFill>
                  <a:srgbClr val="2B2B2B"/>
                </a:solidFill>
                <a:latin typeface="Agrandir Bold"/>
                <a:ea typeface="Agrandir Bold"/>
                <a:cs typeface="Agrandir Bold"/>
                <a:sym typeface="Agrandir Bold"/>
              </a:rPr>
              <a:t>Objective: </a:t>
            </a:r>
          </a:p>
          <a:p>
            <a:pPr algn="l" marL="0" indent="0" lvl="0">
              <a:lnSpc>
                <a:spcPts val="4657"/>
              </a:lnSpc>
              <a:spcBef>
                <a:spcPct val="0"/>
              </a:spcBef>
            </a:pPr>
            <a:r>
              <a:rPr lang="en-US" sz="3881">
                <a:solidFill>
                  <a:srgbClr val="2B2B2B"/>
                </a:solidFill>
                <a:latin typeface="Agrandir"/>
                <a:ea typeface="Agrandir"/>
                <a:cs typeface="Agrandir"/>
                <a:sym typeface="Agrandir"/>
              </a:rPr>
              <a:t>Develop a model that reliably predicts loan eligibility by addressing data quality, enhancing interpretability, and reducing potential biases in predictions.</a:t>
            </a:r>
          </a:p>
        </p:txBody>
      </p:sp>
      <p:sp>
        <p:nvSpPr>
          <p:cNvPr name="TextBox 6" id="6"/>
          <p:cNvSpPr txBox="true"/>
          <p:nvPr/>
        </p:nvSpPr>
        <p:spPr>
          <a:xfrm rot="0">
            <a:off x="248769" y="6252718"/>
            <a:ext cx="17790461" cy="2162175"/>
          </a:xfrm>
          <a:prstGeom prst="rect">
            <a:avLst/>
          </a:prstGeom>
        </p:spPr>
        <p:txBody>
          <a:bodyPr anchor="t" rtlCol="false" tIns="0" lIns="0" bIns="0" rIns="0">
            <a:spAutoFit/>
          </a:bodyPr>
          <a:lstStyle/>
          <a:p>
            <a:pPr algn="l">
              <a:lnSpc>
                <a:spcPts val="6576"/>
              </a:lnSpc>
            </a:pPr>
            <a:r>
              <a:rPr lang="en-US" sz="5480" b="true">
                <a:solidFill>
                  <a:srgbClr val="2B2B2B"/>
                </a:solidFill>
                <a:latin typeface="Agrandir Bold"/>
                <a:ea typeface="Agrandir Bold"/>
                <a:cs typeface="Agrandir Bold"/>
                <a:sym typeface="Agrandir Bold"/>
              </a:rPr>
              <a:t>Significance: </a:t>
            </a:r>
          </a:p>
          <a:p>
            <a:pPr algn="l" marL="0" indent="0" lvl="0">
              <a:lnSpc>
                <a:spcPts val="4657"/>
              </a:lnSpc>
              <a:spcBef>
                <a:spcPct val="0"/>
              </a:spcBef>
            </a:pPr>
            <a:r>
              <a:rPr lang="en-US" sz="3881">
                <a:solidFill>
                  <a:srgbClr val="2B2B2B"/>
                </a:solidFill>
                <a:latin typeface="Agrandir"/>
                <a:ea typeface="Agrandir"/>
                <a:cs typeface="Agrandir"/>
                <a:sym typeface="Agrandir"/>
              </a:rPr>
              <a:t>Accurate predictions minimize risk, optimize approval rates, and ensure compliance with financial regulations.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FFCF7"/>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alphaModFix amt="25000"/>
          </a:blip>
          <a:srcRect l="0" t="0" r="0" b="0"/>
          <a:stretch>
            <a:fillRect/>
          </a:stretch>
        </p:blipFill>
        <p:spPr>
          <a:xfrm flipH="false" flipV="false" rot="0">
            <a:off x="-2511451" y="1028700"/>
            <a:ext cx="19770751" cy="18262535"/>
          </a:xfrm>
          <a:prstGeom prst="rect">
            <a:avLst/>
          </a:prstGeom>
        </p:spPr>
      </p:pic>
      <p:grpSp>
        <p:nvGrpSpPr>
          <p:cNvPr name="Group 3" id="3"/>
          <p:cNvGrpSpPr/>
          <p:nvPr/>
        </p:nvGrpSpPr>
        <p:grpSpPr>
          <a:xfrm rot="0">
            <a:off x="322674" y="841850"/>
            <a:ext cx="16936626" cy="8953441"/>
            <a:chOff x="0" y="0"/>
            <a:chExt cx="22582168" cy="11937921"/>
          </a:xfrm>
        </p:grpSpPr>
        <p:sp>
          <p:nvSpPr>
            <p:cNvPr name="TextBox 4" id="4"/>
            <p:cNvSpPr txBox="true"/>
            <p:nvPr/>
          </p:nvSpPr>
          <p:spPr>
            <a:xfrm rot="0">
              <a:off x="0" y="11224389"/>
              <a:ext cx="22582168" cy="713532"/>
            </a:xfrm>
            <a:prstGeom prst="rect">
              <a:avLst/>
            </a:prstGeom>
          </p:spPr>
          <p:txBody>
            <a:bodyPr anchor="t" rtlCol="false" tIns="0" lIns="0" bIns="0" rIns="0">
              <a:spAutoFit/>
            </a:bodyPr>
            <a:lstStyle/>
            <a:p>
              <a:pPr algn="l" marL="0" indent="0" lvl="0">
                <a:lnSpc>
                  <a:spcPts val="4021"/>
                </a:lnSpc>
                <a:spcBef>
                  <a:spcPct val="0"/>
                </a:spcBef>
              </a:pPr>
            </a:p>
          </p:txBody>
        </p:sp>
        <p:sp>
          <p:nvSpPr>
            <p:cNvPr name="TextBox 5" id="5"/>
            <p:cNvSpPr txBox="true"/>
            <p:nvPr/>
          </p:nvSpPr>
          <p:spPr>
            <a:xfrm rot="0">
              <a:off x="0" y="-152400"/>
              <a:ext cx="22582168" cy="10858500"/>
            </a:xfrm>
            <a:prstGeom prst="rect">
              <a:avLst/>
            </a:prstGeom>
          </p:spPr>
          <p:txBody>
            <a:bodyPr anchor="t" rtlCol="false" tIns="0" lIns="0" bIns="0" rIns="0">
              <a:spAutoFit/>
            </a:bodyPr>
            <a:lstStyle/>
            <a:p>
              <a:pPr algn="l">
                <a:lnSpc>
                  <a:spcPts val="6576"/>
                </a:lnSpc>
              </a:pPr>
              <a:r>
                <a:rPr lang="en-US" sz="5480" b="true">
                  <a:solidFill>
                    <a:srgbClr val="2B2B2B"/>
                  </a:solidFill>
                  <a:latin typeface="Agrandir Bold"/>
                  <a:ea typeface="Agrandir Bold"/>
                  <a:cs typeface="Agrandir Bold"/>
                  <a:sym typeface="Agrandir Bold"/>
                </a:rPr>
                <a:t>Business Understanding</a:t>
              </a:r>
            </a:p>
            <a:p>
              <a:pPr algn="l">
                <a:lnSpc>
                  <a:spcPts val="4776"/>
                </a:lnSpc>
              </a:pPr>
            </a:p>
            <a:p>
              <a:pPr algn="l">
                <a:lnSpc>
                  <a:spcPts val="4776"/>
                </a:lnSpc>
              </a:pPr>
              <a:r>
                <a:rPr lang="en-US" sz="3980" b="true">
                  <a:solidFill>
                    <a:srgbClr val="2B2B2B"/>
                  </a:solidFill>
                  <a:latin typeface="Agrandir Bold"/>
                  <a:ea typeface="Agrandir Bold"/>
                  <a:cs typeface="Agrandir Bold"/>
                  <a:sym typeface="Agrandir Bold"/>
                </a:rPr>
                <a:t>Industry:</a:t>
              </a:r>
              <a:r>
                <a:rPr lang="en-US" sz="3980">
                  <a:solidFill>
                    <a:srgbClr val="2B2B2B"/>
                  </a:solidFill>
                  <a:latin typeface="Agrandir"/>
                  <a:ea typeface="Agrandir"/>
                  <a:cs typeface="Agrandir"/>
                  <a:sym typeface="Agrandir"/>
                </a:rPr>
                <a:t> Finance, specifically loan approvals and risk assessment</a:t>
              </a:r>
            </a:p>
            <a:p>
              <a:pPr algn="l">
                <a:lnSpc>
                  <a:spcPts val="4776"/>
                </a:lnSpc>
              </a:pPr>
              <a:r>
                <a:rPr lang="en-US" sz="3980" b="true">
                  <a:solidFill>
                    <a:srgbClr val="2B2B2B"/>
                  </a:solidFill>
                  <a:latin typeface="Agrandir Bold"/>
                  <a:ea typeface="Agrandir Bold"/>
                  <a:cs typeface="Agrandir Bold"/>
                  <a:sym typeface="Agrandir Bold"/>
                </a:rPr>
                <a:t>C</a:t>
              </a:r>
              <a:r>
                <a:rPr lang="en-US" sz="3980" b="true">
                  <a:solidFill>
                    <a:srgbClr val="2B2B2B"/>
                  </a:solidFill>
                  <a:latin typeface="Agrandir Bold"/>
                  <a:ea typeface="Agrandir Bold"/>
                  <a:cs typeface="Agrandir Bold"/>
                  <a:sym typeface="Agrandir Bold"/>
                </a:rPr>
                <a:t>hallenge:</a:t>
              </a:r>
              <a:r>
                <a:rPr lang="en-US" sz="3980">
                  <a:solidFill>
                    <a:srgbClr val="2B2B2B"/>
                  </a:solidFill>
                  <a:latin typeface="Agrandir"/>
                  <a:ea typeface="Agrandir"/>
                  <a:cs typeface="Agrandir"/>
                  <a:sym typeface="Agrandir"/>
                </a:rPr>
                <a:t> Traditional loan models are often inaccurate due to poor data quality, missing values, and simplistic decision rules. These issues can lead to false approvals or rejections, impacting both lenders and applicants.</a:t>
              </a:r>
            </a:p>
            <a:p>
              <a:pPr algn="l">
                <a:lnSpc>
                  <a:spcPts val="4776"/>
                </a:lnSpc>
              </a:pPr>
              <a:r>
                <a:rPr lang="en-US" sz="3980" b="true">
                  <a:solidFill>
                    <a:srgbClr val="2B2B2B"/>
                  </a:solidFill>
                  <a:latin typeface="Agrandir Bold"/>
                  <a:ea typeface="Agrandir Bold"/>
                  <a:cs typeface="Agrandir Bold"/>
                  <a:sym typeface="Agrandir Bold"/>
                </a:rPr>
                <a:t>I</a:t>
              </a:r>
              <a:r>
                <a:rPr lang="en-US" sz="3980" b="true">
                  <a:solidFill>
                    <a:srgbClr val="2B2B2B"/>
                  </a:solidFill>
                  <a:latin typeface="Agrandir Bold"/>
                  <a:ea typeface="Agrandir Bold"/>
                  <a:cs typeface="Agrandir Bold"/>
                  <a:sym typeface="Agrandir Bold"/>
                </a:rPr>
                <a:t>mpact:</a:t>
              </a:r>
              <a:r>
                <a:rPr lang="en-US" sz="3980">
                  <a:solidFill>
                    <a:srgbClr val="2B2B2B"/>
                  </a:solidFill>
                  <a:latin typeface="Agrandir"/>
                  <a:ea typeface="Agrandir"/>
                  <a:cs typeface="Agrandir"/>
                  <a:sym typeface="Agrandir"/>
                </a:rPr>
                <a:t> Predictify addresses these challenges by improving prediction accuracy, which in turn can reduce defaults and boost customer satisfaction.</a:t>
              </a:r>
            </a:p>
            <a:p>
              <a:pPr algn="l" marL="0" indent="0" lvl="0">
                <a:lnSpc>
                  <a:spcPts val="4776"/>
                </a:lnSpc>
                <a:spcBef>
                  <a:spcPct val="0"/>
                </a:spcBef>
              </a:pPr>
              <a:r>
                <a:rPr lang="en-US" b="true" sz="3980">
                  <a:solidFill>
                    <a:srgbClr val="2B2B2B"/>
                  </a:solidFill>
                  <a:latin typeface="Agrandir Bold"/>
                  <a:ea typeface="Agrandir Bold"/>
                  <a:cs typeface="Agrandir Bold"/>
                  <a:sym typeface="Agrandir Bold"/>
                </a:rPr>
                <a:t>V</a:t>
              </a:r>
              <a:r>
                <a:rPr lang="en-US" b="true" sz="3980">
                  <a:solidFill>
                    <a:srgbClr val="2B2B2B"/>
                  </a:solidFill>
                  <a:latin typeface="Agrandir Bold"/>
                  <a:ea typeface="Agrandir Bold"/>
                  <a:cs typeface="Agrandir Bold"/>
                  <a:sym typeface="Agrandir Bold"/>
                </a:rPr>
                <a:t>alue Proposition</a:t>
              </a:r>
              <a:r>
                <a:rPr lang="en-US" sz="3980">
                  <a:solidFill>
                    <a:srgbClr val="2B2B2B"/>
                  </a:solidFill>
                  <a:latin typeface="Agrandir"/>
                  <a:ea typeface="Agrandir"/>
                  <a:cs typeface="Agrandir"/>
                  <a:sym typeface="Agrandir"/>
                </a:rPr>
                <a:t>: Predictify offers a precise, data-driven approach that benefits both applicants and lenders by enabling fairer and more reliable loan decisions.</a:t>
              </a:r>
            </a:p>
          </p:txBody>
        </p:sp>
      </p:grpSp>
      <p:pic>
        <p:nvPicPr>
          <p:cNvPr name="Picture 6" id="6"/>
          <p:cNvPicPr>
            <a:picLocks noChangeAspect="true"/>
          </p:cNvPicPr>
          <p:nvPr/>
        </p:nvPicPr>
        <p:blipFill>
          <a:blip r:embed="rId3">
            <a:alphaModFix amt="25000"/>
          </a:blip>
          <a:srcRect l="0" t="0" r="0" b="0"/>
          <a:stretch>
            <a:fillRect/>
          </a:stretch>
        </p:blipFill>
        <p:spPr>
          <a:xfrm flipH="false" flipV="false" rot="-3982960">
            <a:off x="13745551" y="-3705176"/>
            <a:ext cx="5352514" cy="7410352"/>
          </a:xfrm>
          <a:prstGeom prst="rect">
            <a:avLst/>
          </a:prstGeom>
        </p:spPr>
      </p:pic>
      <p:pic>
        <p:nvPicPr>
          <p:cNvPr name="Picture 7" id="7"/>
          <p:cNvPicPr>
            <a:picLocks noChangeAspect="true"/>
          </p:cNvPicPr>
          <p:nvPr/>
        </p:nvPicPr>
        <p:blipFill>
          <a:blip r:embed="rId4">
            <a:alphaModFix amt="25000"/>
          </a:blip>
          <a:srcRect l="0" t="0" r="0" b="0"/>
          <a:stretch>
            <a:fillRect/>
          </a:stretch>
        </p:blipFill>
        <p:spPr>
          <a:xfrm flipH="false" flipV="false" rot="-1644077">
            <a:off x="16162301" y="-1063836"/>
            <a:ext cx="5468057" cy="6108036"/>
          </a:xfrm>
          <a:prstGeom prst="rect">
            <a:avLst/>
          </a:prstGeom>
        </p:spPr>
      </p:pic>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FFCF7"/>
        </a:solidFill>
      </p:bgPr>
    </p:bg>
    <p:spTree>
      <p:nvGrpSpPr>
        <p:cNvPr id="1" name=""/>
        <p:cNvGrpSpPr/>
        <p:nvPr/>
      </p:nvGrpSpPr>
      <p:grpSpPr>
        <a:xfrm>
          <a:off x="0" y="0"/>
          <a:ext cx="0" cy="0"/>
          <a:chOff x="0" y="0"/>
          <a:chExt cx="0" cy="0"/>
        </a:xfrm>
      </p:grpSpPr>
      <p:sp>
        <p:nvSpPr>
          <p:cNvPr name="Freeform 2" id="2"/>
          <p:cNvSpPr/>
          <p:nvPr/>
        </p:nvSpPr>
        <p:spPr>
          <a:xfrm flipH="false" flipV="false" rot="0">
            <a:off x="185973" y="2197497"/>
            <a:ext cx="5862946" cy="6386018"/>
          </a:xfrm>
          <a:custGeom>
            <a:avLst/>
            <a:gdLst/>
            <a:ahLst/>
            <a:cxnLst/>
            <a:rect r="r" b="b" t="t" l="l"/>
            <a:pathLst>
              <a:path h="6386018" w="5862946">
                <a:moveTo>
                  <a:pt x="0" y="0"/>
                </a:moveTo>
                <a:lnTo>
                  <a:pt x="5862945" y="0"/>
                </a:lnTo>
                <a:lnTo>
                  <a:pt x="5862945" y="6386018"/>
                </a:lnTo>
                <a:lnTo>
                  <a:pt x="0" y="6386018"/>
                </a:lnTo>
                <a:lnTo>
                  <a:pt x="0" y="0"/>
                </a:lnTo>
                <a:close/>
              </a:path>
            </a:pathLst>
          </a:custGeom>
          <a:blipFill>
            <a:blip r:embed="rId2"/>
            <a:stretch>
              <a:fillRect l="-247" t="0" r="-8673" b="0"/>
            </a:stretch>
          </a:blipFill>
        </p:spPr>
      </p:sp>
      <p:sp>
        <p:nvSpPr>
          <p:cNvPr name="Freeform 3" id="3"/>
          <p:cNvSpPr/>
          <p:nvPr/>
        </p:nvSpPr>
        <p:spPr>
          <a:xfrm flipH="false" flipV="false" rot="0">
            <a:off x="6227057" y="2197497"/>
            <a:ext cx="5688588" cy="6386018"/>
          </a:xfrm>
          <a:custGeom>
            <a:avLst/>
            <a:gdLst/>
            <a:ahLst/>
            <a:cxnLst/>
            <a:rect r="r" b="b" t="t" l="l"/>
            <a:pathLst>
              <a:path h="6386018" w="5688588">
                <a:moveTo>
                  <a:pt x="0" y="0"/>
                </a:moveTo>
                <a:lnTo>
                  <a:pt x="5688588" y="0"/>
                </a:lnTo>
                <a:lnTo>
                  <a:pt x="5688588" y="6386018"/>
                </a:lnTo>
                <a:lnTo>
                  <a:pt x="0" y="6386018"/>
                </a:lnTo>
                <a:lnTo>
                  <a:pt x="0" y="0"/>
                </a:lnTo>
                <a:close/>
              </a:path>
            </a:pathLst>
          </a:custGeom>
          <a:blipFill>
            <a:blip r:embed="rId3"/>
            <a:stretch>
              <a:fillRect l="-228" t="0" r="-12031" b="0"/>
            </a:stretch>
          </a:blipFill>
        </p:spPr>
      </p:sp>
      <p:sp>
        <p:nvSpPr>
          <p:cNvPr name="Freeform 4" id="4"/>
          <p:cNvSpPr/>
          <p:nvPr/>
        </p:nvSpPr>
        <p:spPr>
          <a:xfrm flipH="false" flipV="false" rot="0">
            <a:off x="12096620" y="2197497"/>
            <a:ext cx="5950124" cy="6356958"/>
          </a:xfrm>
          <a:custGeom>
            <a:avLst/>
            <a:gdLst/>
            <a:ahLst/>
            <a:cxnLst/>
            <a:rect r="r" b="b" t="t" l="l"/>
            <a:pathLst>
              <a:path h="6356958" w="5950124">
                <a:moveTo>
                  <a:pt x="0" y="0"/>
                </a:moveTo>
                <a:lnTo>
                  <a:pt x="5950125" y="0"/>
                </a:lnTo>
                <a:lnTo>
                  <a:pt x="5950125" y="6356959"/>
                </a:lnTo>
                <a:lnTo>
                  <a:pt x="0" y="6356959"/>
                </a:lnTo>
                <a:lnTo>
                  <a:pt x="0" y="0"/>
                </a:lnTo>
                <a:close/>
              </a:path>
            </a:pathLst>
          </a:custGeom>
          <a:blipFill>
            <a:blip r:embed="rId4"/>
            <a:stretch>
              <a:fillRect l="0" t="0" r="-6837"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FFCF7"/>
        </a:solidFill>
      </p:bgPr>
    </p:bg>
    <p:spTree>
      <p:nvGrpSpPr>
        <p:cNvPr id="1" name=""/>
        <p:cNvGrpSpPr/>
        <p:nvPr/>
      </p:nvGrpSpPr>
      <p:grpSpPr>
        <a:xfrm>
          <a:off x="0" y="0"/>
          <a:ext cx="0" cy="0"/>
          <a:chOff x="0" y="0"/>
          <a:chExt cx="0" cy="0"/>
        </a:xfrm>
      </p:grpSpPr>
      <p:sp>
        <p:nvSpPr>
          <p:cNvPr name="TextBox 2" id="2"/>
          <p:cNvSpPr txBox="true"/>
          <p:nvPr/>
        </p:nvSpPr>
        <p:spPr>
          <a:xfrm rot="0">
            <a:off x="318443" y="469170"/>
            <a:ext cx="17368686" cy="9267825"/>
          </a:xfrm>
          <a:prstGeom prst="rect">
            <a:avLst/>
          </a:prstGeom>
        </p:spPr>
        <p:txBody>
          <a:bodyPr anchor="t" rtlCol="false" tIns="0" lIns="0" bIns="0" rIns="0">
            <a:spAutoFit/>
          </a:bodyPr>
          <a:lstStyle/>
          <a:p>
            <a:pPr algn="l">
              <a:lnSpc>
                <a:spcPts val="6634"/>
              </a:lnSpc>
            </a:pPr>
            <a:r>
              <a:rPr lang="en-US" sz="5528" b="true">
                <a:solidFill>
                  <a:srgbClr val="2B2B2B"/>
                </a:solidFill>
                <a:latin typeface="Agrandir Bold"/>
                <a:ea typeface="Agrandir Bold"/>
                <a:cs typeface="Agrandir Bold"/>
                <a:sym typeface="Agrandir Bold"/>
              </a:rPr>
              <a:t>Data Overview</a:t>
            </a:r>
          </a:p>
          <a:p>
            <a:pPr algn="l">
              <a:lnSpc>
                <a:spcPts val="4697"/>
              </a:lnSpc>
            </a:pPr>
            <a:r>
              <a:rPr lang="en-US" sz="3914" b="true">
                <a:solidFill>
                  <a:srgbClr val="2B2B2B"/>
                </a:solidFill>
                <a:latin typeface="Agrandir Bold"/>
                <a:ea typeface="Agrandir Bold"/>
                <a:cs typeface="Agrandir Bold"/>
                <a:sym typeface="Agrandir Bold"/>
              </a:rPr>
              <a:t>Data Sources:</a:t>
            </a:r>
          </a:p>
          <a:p>
            <a:pPr algn="l">
              <a:lnSpc>
                <a:spcPts val="4697"/>
              </a:lnSpc>
            </a:pPr>
            <a:r>
              <a:rPr lang="en-US" sz="3914" b="true">
                <a:solidFill>
                  <a:srgbClr val="2B2B2B"/>
                </a:solidFill>
                <a:latin typeface="Agrandir Bold"/>
                <a:ea typeface="Agrandir Bold"/>
                <a:cs typeface="Agrandir Bold"/>
                <a:sym typeface="Agrandir Bold"/>
              </a:rPr>
              <a:t>I</a:t>
            </a:r>
            <a:r>
              <a:rPr lang="en-US" sz="3914" b="true">
                <a:solidFill>
                  <a:srgbClr val="2B2B2B"/>
                </a:solidFill>
                <a:latin typeface="Agrandir Bold"/>
                <a:ea typeface="Agrandir Bold"/>
                <a:cs typeface="Agrandir Bold"/>
                <a:sym typeface="Agrandir Bold"/>
              </a:rPr>
              <a:t>nternal Data:</a:t>
            </a:r>
            <a:r>
              <a:rPr lang="en-US" sz="3914">
                <a:solidFill>
                  <a:srgbClr val="2B2B2B"/>
                </a:solidFill>
                <a:latin typeface="Agrandir"/>
                <a:ea typeface="Agrandir"/>
                <a:cs typeface="Agrandir"/>
                <a:sym typeface="Agrandir"/>
              </a:rPr>
              <a:t> Loan applicant details, credit scores, employment history</a:t>
            </a:r>
          </a:p>
          <a:p>
            <a:pPr algn="l">
              <a:lnSpc>
                <a:spcPts val="4697"/>
              </a:lnSpc>
            </a:pPr>
            <a:r>
              <a:rPr lang="en-US" sz="3914" b="true">
                <a:solidFill>
                  <a:srgbClr val="2B2B2B"/>
                </a:solidFill>
                <a:latin typeface="Agrandir Bold"/>
                <a:ea typeface="Agrandir Bold"/>
                <a:cs typeface="Agrandir Bold"/>
                <a:sym typeface="Agrandir Bold"/>
              </a:rPr>
              <a:t>External Data:</a:t>
            </a:r>
            <a:r>
              <a:rPr lang="en-US" sz="3914">
                <a:solidFill>
                  <a:srgbClr val="2B2B2B"/>
                </a:solidFill>
                <a:latin typeface="Agrandir"/>
                <a:ea typeface="Agrandir"/>
                <a:cs typeface="Agrandir"/>
                <a:sym typeface="Agrandir"/>
              </a:rPr>
              <a:t> Financial indicators like interest rates, economic stability metrics</a:t>
            </a:r>
          </a:p>
          <a:p>
            <a:pPr algn="l">
              <a:lnSpc>
                <a:spcPts val="4697"/>
              </a:lnSpc>
            </a:pPr>
            <a:r>
              <a:rPr lang="en-US" sz="3914" b="true">
                <a:solidFill>
                  <a:srgbClr val="2B2B2B"/>
                </a:solidFill>
                <a:latin typeface="Agrandir Bold"/>
                <a:ea typeface="Agrandir Bold"/>
                <a:cs typeface="Agrandir Bold"/>
                <a:sym typeface="Agrandir Bold"/>
              </a:rPr>
              <a:t>Socio-Economic Data:</a:t>
            </a:r>
            <a:r>
              <a:rPr lang="en-US" sz="3914">
                <a:solidFill>
                  <a:srgbClr val="2B2B2B"/>
                </a:solidFill>
                <a:latin typeface="Agrandir"/>
                <a:ea typeface="Agrandir"/>
                <a:cs typeface="Agrandir"/>
                <a:sym typeface="Agrandir"/>
              </a:rPr>
              <a:t> Population demographics, regional employment rates</a:t>
            </a:r>
          </a:p>
          <a:p>
            <a:pPr algn="l">
              <a:lnSpc>
                <a:spcPts val="4697"/>
              </a:lnSpc>
            </a:pPr>
            <a:r>
              <a:rPr lang="en-US" sz="3914" b="true">
                <a:solidFill>
                  <a:srgbClr val="2B2B2B"/>
                </a:solidFill>
                <a:latin typeface="Agrandir Bold"/>
                <a:ea typeface="Agrandir Bold"/>
                <a:cs typeface="Agrandir Bold"/>
                <a:sym typeface="Agrandir Bold"/>
              </a:rPr>
              <a:t>Key Attributes:</a:t>
            </a:r>
          </a:p>
          <a:p>
            <a:pPr algn="l">
              <a:lnSpc>
                <a:spcPts val="4697"/>
              </a:lnSpc>
            </a:pPr>
            <a:r>
              <a:rPr lang="en-US" sz="3914" b="true">
                <a:solidFill>
                  <a:srgbClr val="2B2B2B"/>
                </a:solidFill>
                <a:latin typeface="Agrandir Bold"/>
                <a:ea typeface="Agrandir Bold"/>
                <a:cs typeface="Agrandir Bold"/>
                <a:sym typeface="Agrandir Bold"/>
              </a:rPr>
              <a:t>Applicant-Level Data:</a:t>
            </a:r>
            <a:r>
              <a:rPr lang="en-US" sz="3914">
                <a:solidFill>
                  <a:srgbClr val="2B2B2B"/>
                </a:solidFill>
                <a:latin typeface="Agrandir"/>
                <a:ea typeface="Agrandir"/>
                <a:cs typeface="Agrandir"/>
                <a:sym typeface="Agrandir"/>
              </a:rPr>
              <a:t> Income, debt-to-income ratio, credit score, employment history</a:t>
            </a:r>
          </a:p>
          <a:p>
            <a:pPr algn="l">
              <a:lnSpc>
                <a:spcPts val="4697"/>
              </a:lnSpc>
            </a:pPr>
            <a:r>
              <a:rPr lang="en-US" sz="3914" b="true">
                <a:solidFill>
                  <a:srgbClr val="2B2B2B"/>
                </a:solidFill>
                <a:latin typeface="Agrandir Bold"/>
                <a:ea typeface="Agrandir Bold"/>
                <a:cs typeface="Agrandir Bold"/>
                <a:sym typeface="Agrandir Bold"/>
              </a:rPr>
              <a:t>Financial Indicators:</a:t>
            </a:r>
            <a:r>
              <a:rPr lang="en-US" sz="3914">
                <a:solidFill>
                  <a:srgbClr val="2B2B2B"/>
                </a:solidFill>
                <a:latin typeface="Agrandir"/>
                <a:ea typeface="Agrandir"/>
                <a:cs typeface="Agrandir"/>
                <a:sym typeface="Agrandir"/>
              </a:rPr>
              <a:t> Loan amount requested, term length, interest rate</a:t>
            </a:r>
          </a:p>
          <a:p>
            <a:pPr algn="l">
              <a:lnSpc>
                <a:spcPts val="4697"/>
              </a:lnSpc>
            </a:pPr>
            <a:r>
              <a:rPr lang="en-US" sz="3914" b="true">
                <a:solidFill>
                  <a:srgbClr val="2B2B2B"/>
                </a:solidFill>
                <a:latin typeface="Agrandir Bold"/>
                <a:ea typeface="Agrandir Bold"/>
                <a:cs typeface="Agrandir Bold"/>
                <a:sym typeface="Agrandir Bold"/>
              </a:rPr>
              <a:t>Challenges:</a:t>
            </a:r>
          </a:p>
          <a:p>
            <a:pPr algn="l" marL="0" indent="0" lvl="0">
              <a:lnSpc>
                <a:spcPts val="4697"/>
              </a:lnSpc>
              <a:spcBef>
                <a:spcPct val="0"/>
              </a:spcBef>
            </a:pPr>
            <a:r>
              <a:rPr lang="en-US" sz="3914">
                <a:solidFill>
                  <a:srgbClr val="2B2B2B"/>
                </a:solidFill>
                <a:latin typeface="Agrandir"/>
                <a:ea typeface="Agrandir"/>
                <a:cs typeface="Agrandir"/>
                <a:sym typeface="Agrandir"/>
              </a:rPr>
              <a:t>Missing values in key attributes (e.g., income or credit score), data inconsistencies, and extreme values necessitate robust preprocessing techniques to prepare reliable datasets.</a:t>
            </a:r>
          </a:p>
        </p:txBody>
      </p:sp>
      <p:pic>
        <p:nvPicPr>
          <p:cNvPr name="Picture 3" id="3"/>
          <p:cNvPicPr>
            <a:picLocks noChangeAspect="true"/>
          </p:cNvPicPr>
          <p:nvPr/>
        </p:nvPicPr>
        <p:blipFill>
          <a:blip r:embed="rId2">
            <a:alphaModFix amt="25000"/>
          </a:blip>
          <a:srcRect l="0" t="0" r="0" b="0"/>
          <a:stretch>
            <a:fillRect/>
          </a:stretch>
        </p:blipFill>
        <p:spPr>
          <a:xfrm flipH="false" flipV="false" rot="0">
            <a:off x="-4810715" y="2950641"/>
            <a:ext cx="9621431" cy="9789932"/>
          </a:xfrm>
          <a:prstGeom prst="rect">
            <a:avLst/>
          </a:prstGeom>
        </p:spPr>
      </p:pic>
      <p:pic>
        <p:nvPicPr>
          <p:cNvPr name="Picture 4" id="4"/>
          <p:cNvPicPr>
            <a:picLocks noChangeAspect="true"/>
          </p:cNvPicPr>
          <p:nvPr/>
        </p:nvPicPr>
        <p:blipFill>
          <a:blip r:embed="rId3">
            <a:alphaModFix amt="50000"/>
          </a:blip>
          <a:srcRect l="0" t="0" r="0" b="0"/>
          <a:stretch>
            <a:fillRect/>
          </a:stretch>
        </p:blipFill>
        <p:spPr>
          <a:xfrm flipH="false" flipV="false" rot="9720163">
            <a:off x="12600387" y="-3298660"/>
            <a:ext cx="8670039" cy="8654721"/>
          </a:xfrm>
          <a:prstGeom prst="rect">
            <a:avLst/>
          </a:prstGeom>
        </p:spPr>
      </p:pic>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FFCF7"/>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alphaModFix amt="25000"/>
          </a:blip>
          <a:srcRect l="0" t="0" r="0" b="0"/>
          <a:stretch>
            <a:fillRect/>
          </a:stretch>
        </p:blipFill>
        <p:spPr>
          <a:xfrm flipH="false" flipV="false" rot="0">
            <a:off x="-2511451" y="503085"/>
            <a:ext cx="19770751" cy="18262535"/>
          </a:xfrm>
          <a:prstGeom prst="rect">
            <a:avLst/>
          </a:prstGeom>
        </p:spPr>
      </p:pic>
      <p:sp>
        <p:nvSpPr>
          <p:cNvPr name="TextBox 3" id="3"/>
          <p:cNvSpPr txBox="true"/>
          <p:nvPr/>
        </p:nvSpPr>
        <p:spPr>
          <a:xfrm rot="0">
            <a:off x="413448" y="980142"/>
            <a:ext cx="17461104" cy="8164791"/>
          </a:xfrm>
          <a:prstGeom prst="rect">
            <a:avLst/>
          </a:prstGeom>
        </p:spPr>
        <p:txBody>
          <a:bodyPr anchor="t" rtlCol="false" tIns="0" lIns="0" bIns="0" rIns="0">
            <a:spAutoFit/>
          </a:bodyPr>
          <a:lstStyle/>
          <a:p>
            <a:pPr algn="l">
              <a:lnSpc>
                <a:spcPts val="6648"/>
              </a:lnSpc>
            </a:pPr>
            <a:r>
              <a:rPr lang="en-US" sz="5540" b="true">
                <a:solidFill>
                  <a:srgbClr val="2B2B2B"/>
                </a:solidFill>
                <a:latin typeface="Agrandir Bold"/>
                <a:ea typeface="Agrandir Bold"/>
                <a:cs typeface="Agrandir Bold"/>
                <a:sym typeface="Agrandir Bold"/>
              </a:rPr>
              <a:t>Outlier Detection and Handling:</a:t>
            </a:r>
          </a:p>
          <a:p>
            <a:pPr algn="l">
              <a:lnSpc>
                <a:spcPts val="4707"/>
              </a:lnSpc>
            </a:pPr>
            <a:r>
              <a:rPr lang="en-US" sz="3922">
                <a:solidFill>
                  <a:srgbClr val="2B2B2B"/>
                </a:solidFill>
                <a:latin typeface="Agrandir"/>
                <a:ea typeface="Agrandir"/>
                <a:cs typeface="Agrandir"/>
                <a:sym typeface="Agrandir"/>
              </a:rPr>
              <a:t>Detect and manage outliers with Interquartile Range (IQR) and DBSCAN. This helps prevent extreme values from skewing model predictions.</a:t>
            </a:r>
          </a:p>
          <a:p>
            <a:pPr algn="l">
              <a:lnSpc>
                <a:spcPts val="4707"/>
              </a:lnSpc>
            </a:pPr>
            <a:r>
              <a:rPr lang="en-US" sz="3922" b="true">
                <a:solidFill>
                  <a:srgbClr val="2B2B2B"/>
                </a:solidFill>
                <a:latin typeface="Agrandir Bold"/>
                <a:ea typeface="Agrandir Bold"/>
                <a:cs typeface="Agrandir Bold"/>
                <a:sym typeface="Agrandir Bold"/>
              </a:rPr>
              <a:t>Advanced Imputation Techniques:</a:t>
            </a:r>
          </a:p>
          <a:p>
            <a:pPr algn="l">
              <a:lnSpc>
                <a:spcPts val="4707"/>
              </a:lnSpc>
            </a:pPr>
            <a:r>
              <a:rPr lang="en-US" sz="3922">
                <a:solidFill>
                  <a:srgbClr val="2B2B2B"/>
                </a:solidFill>
                <a:latin typeface="Agrandir"/>
                <a:ea typeface="Agrandir"/>
                <a:cs typeface="Agrandir"/>
                <a:sym typeface="Agrandir"/>
              </a:rPr>
              <a:t>Use K-Nearest Neighbors (KNN) imputation for numeric values, and mode imputation for categorical fields like employment status, ensuring more accurate data completion.</a:t>
            </a:r>
          </a:p>
          <a:p>
            <a:pPr algn="l">
              <a:lnSpc>
                <a:spcPts val="4707"/>
              </a:lnSpc>
            </a:pPr>
            <a:r>
              <a:rPr lang="en-US" sz="3922" b="true">
                <a:solidFill>
                  <a:srgbClr val="2B2B2B"/>
                </a:solidFill>
                <a:latin typeface="Agrandir Bold"/>
                <a:ea typeface="Agrandir Bold"/>
                <a:cs typeface="Agrandir Bold"/>
                <a:sym typeface="Agrandir Bold"/>
              </a:rPr>
              <a:t>Feature Engineering:</a:t>
            </a:r>
          </a:p>
          <a:p>
            <a:pPr algn="l">
              <a:lnSpc>
                <a:spcPts val="4707"/>
              </a:lnSpc>
            </a:pPr>
            <a:r>
              <a:rPr lang="en-US" sz="3922">
                <a:solidFill>
                  <a:srgbClr val="2B2B2B"/>
                </a:solidFill>
                <a:latin typeface="Agrandir"/>
                <a:ea typeface="Agrandir"/>
                <a:cs typeface="Agrandir"/>
                <a:sym typeface="Agrandir"/>
              </a:rPr>
              <a:t>Add derived features, such as debt-to-income ratio and employment stability score, to improve model performance.</a:t>
            </a:r>
          </a:p>
          <a:p>
            <a:pPr algn="l">
              <a:lnSpc>
                <a:spcPts val="4707"/>
              </a:lnSpc>
            </a:pPr>
            <a:r>
              <a:rPr lang="en-US" sz="3922" b="true">
                <a:solidFill>
                  <a:srgbClr val="2B2B2B"/>
                </a:solidFill>
                <a:latin typeface="Agrandir Bold"/>
                <a:ea typeface="Agrandir Bold"/>
                <a:cs typeface="Agrandir Bold"/>
                <a:sym typeface="Agrandir Bold"/>
              </a:rPr>
              <a:t>Automated Pipeline:</a:t>
            </a:r>
          </a:p>
          <a:p>
            <a:pPr algn="l" marL="0" indent="0" lvl="0">
              <a:lnSpc>
                <a:spcPts val="4707"/>
              </a:lnSpc>
              <a:spcBef>
                <a:spcPct val="0"/>
              </a:spcBef>
            </a:pPr>
            <a:r>
              <a:rPr lang="en-US" sz="3922">
                <a:solidFill>
                  <a:srgbClr val="2B2B2B"/>
                </a:solidFill>
                <a:latin typeface="Agrandir"/>
                <a:ea typeface="Agrandir"/>
                <a:cs typeface="Agrandir"/>
                <a:sym typeface="Agrandir"/>
              </a:rPr>
              <a:t>Create a data processing pipeline that consistently performs outlier removal, imputation, and feature engineering for all data sources.</a:t>
            </a:r>
          </a:p>
        </p:txBody>
      </p:sp>
      <p:pic>
        <p:nvPicPr>
          <p:cNvPr name="Picture 4" id="4"/>
          <p:cNvPicPr>
            <a:picLocks noChangeAspect="true"/>
          </p:cNvPicPr>
          <p:nvPr/>
        </p:nvPicPr>
        <p:blipFill>
          <a:blip r:embed="rId3">
            <a:alphaModFix amt="25000"/>
          </a:blip>
          <a:srcRect l="0" t="0" r="0" b="0"/>
          <a:stretch>
            <a:fillRect/>
          </a:stretch>
        </p:blipFill>
        <p:spPr>
          <a:xfrm flipH="false" flipV="false" rot="-3982960">
            <a:off x="13745551" y="-3705176"/>
            <a:ext cx="5352514" cy="7410352"/>
          </a:xfrm>
          <a:prstGeom prst="rect">
            <a:avLst/>
          </a:prstGeom>
        </p:spPr>
      </p:pic>
      <p:pic>
        <p:nvPicPr>
          <p:cNvPr name="Picture 5" id="5"/>
          <p:cNvPicPr>
            <a:picLocks noChangeAspect="true"/>
          </p:cNvPicPr>
          <p:nvPr/>
        </p:nvPicPr>
        <p:blipFill>
          <a:blip r:embed="rId4">
            <a:alphaModFix amt="25000"/>
          </a:blip>
          <a:srcRect l="0" t="0" r="0" b="0"/>
          <a:stretch>
            <a:fillRect/>
          </a:stretch>
        </p:blipFill>
        <p:spPr>
          <a:xfrm flipH="false" flipV="false" rot="-1644077">
            <a:off x="16162301" y="-1063836"/>
            <a:ext cx="5468057" cy="6108036"/>
          </a:xfrm>
          <a:prstGeom prst="rect">
            <a:avLst/>
          </a:prstGeom>
        </p:spPr>
      </p:pic>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FFCF7"/>
        </a:solidFill>
      </p:bgPr>
    </p:bg>
    <p:spTree>
      <p:nvGrpSpPr>
        <p:cNvPr id="1" name=""/>
        <p:cNvGrpSpPr/>
        <p:nvPr/>
      </p:nvGrpSpPr>
      <p:grpSpPr>
        <a:xfrm>
          <a:off x="0" y="0"/>
          <a:ext cx="0" cy="0"/>
          <a:chOff x="0" y="0"/>
          <a:chExt cx="0" cy="0"/>
        </a:xfrm>
      </p:grpSpPr>
      <p:sp>
        <p:nvSpPr>
          <p:cNvPr name="TextBox 2" id="2"/>
          <p:cNvSpPr txBox="true"/>
          <p:nvPr/>
        </p:nvSpPr>
        <p:spPr>
          <a:xfrm rot="0">
            <a:off x="341506" y="147236"/>
            <a:ext cx="17604988" cy="2124075"/>
          </a:xfrm>
          <a:prstGeom prst="rect">
            <a:avLst/>
          </a:prstGeom>
        </p:spPr>
        <p:txBody>
          <a:bodyPr anchor="t" rtlCol="false" tIns="0" lIns="0" bIns="0" rIns="0">
            <a:spAutoFit/>
          </a:bodyPr>
          <a:lstStyle/>
          <a:p>
            <a:pPr algn="l">
              <a:lnSpc>
                <a:spcPts val="6216"/>
              </a:lnSpc>
            </a:pPr>
            <a:r>
              <a:rPr lang="en-US" sz="5180" b="true">
                <a:solidFill>
                  <a:srgbClr val="2B2B2B"/>
                </a:solidFill>
                <a:latin typeface="Agrandir Bold"/>
                <a:ea typeface="Agrandir Bold"/>
                <a:cs typeface="Agrandir Bold"/>
                <a:sym typeface="Agrandir Bold"/>
              </a:rPr>
              <a:t>Modelling Pipeline</a:t>
            </a:r>
            <a:r>
              <a:rPr lang="en-US" sz="5180">
                <a:solidFill>
                  <a:srgbClr val="2B2B2B"/>
                </a:solidFill>
                <a:latin typeface="Agrandir"/>
                <a:ea typeface="Agrandir"/>
                <a:cs typeface="Agrandir"/>
                <a:sym typeface="Agrandir"/>
              </a:rPr>
              <a:t> :</a:t>
            </a:r>
          </a:p>
          <a:p>
            <a:pPr algn="l" marL="0" indent="0" lvl="0">
              <a:lnSpc>
                <a:spcPts val="4655"/>
              </a:lnSpc>
              <a:spcBef>
                <a:spcPct val="0"/>
              </a:spcBef>
            </a:pPr>
            <a:r>
              <a:rPr lang="en-US" sz="3879">
                <a:solidFill>
                  <a:srgbClr val="2B2B2B"/>
                </a:solidFill>
                <a:latin typeface="Agrandir"/>
                <a:ea typeface="Agrandir"/>
                <a:cs typeface="Agrandir"/>
                <a:sym typeface="Agrandir"/>
              </a:rPr>
              <a:t>Now lets go through the workflow, showing the sequential stages and tools used for data processing, model building, and deployment.</a:t>
            </a:r>
          </a:p>
        </p:txBody>
      </p:sp>
      <p:pic>
        <p:nvPicPr>
          <p:cNvPr name="Picture 3" id="3"/>
          <p:cNvPicPr>
            <a:picLocks noChangeAspect="true"/>
          </p:cNvPicPr>
          <p:nvPr/>
        </p:nvPicPr>
        <p:blipFill>
          <a:blip r:embed="rId2">
            <a:alphaModFix amt="25000"/>
          </a:blip>
          <a:srcRect l="0" t="0" r="0" b="0"/>
          <a:stretch>
            <a:fillRect/>
          </a:stretch>
        </p:blipFill>
        <p:spPr>
          <a:xfrm flipH="false" flipV="false" rot="0">
            <a:off x="-4810715" y="2950641"/>
            <a:ext cx="9621431" cy="9789932"/>
          </a:xfrm>
          <a:prstGeom prst="rect">
            <a:avLst/>
          </a:prstGeom>
        </p:spPr>
      </p:pic>
      <p:pic>
        <p:nvPicPr>
          <p:cNvPr name="Picture 4" id="4"/>
          <p:cNvPicPr>
            <a:picLocks noChangeAspect="true"/>
          </p:cNvPicPr>
          <p:nvPr/>
        </p:nvPicPr>
        <p:blipFill>
          <a:blip r:embed="rId3">
            <a:alphaModFix amt="50000"/>
          </a:blip>
          <a:srcRect l="0" t="0" r="0" b="0"/>
          <a:stretch>
            <a:fillRect/>
          </a:stretch>
        </p:blipFill>
        <p:spPr>
          <a:xfrm flipH="false" flipV="false" rot="9720163">
            <a:off x="12600387" y="-3298660"/>
            <a:ext cx="8670039" cy="8654721"/>
          </a:xfrm>
          <a:prstGeom prst="rect">
            <a:avLst/>
          </a:prstGeom>
        </p:spPr>
      </p:pic>
      <p:sp>
        <p:nvSpPr>
          <p:cNvPr name="TextBox 5" id="5"/>
          <p:cNvSpPr txBox="true"/>
          <p:nvPr/>
        </p:nvSpPr>
        <p:spPr>
          <a:xfrm rot="0">
            <a:off x="341506" y="2204636"/>
            <a:ext cx="17946494" cy="8266938"/>
          </a:xfrm>
          <a:prstGeom prst="rect">
            <a:avLst/>
          </a:prstGeom>
        </p:spPr>
        <p:txBody>
          <a:bodyPr anchor="t" rtlCol="false" tIns="0" lIns="0" bIns="0" rIns="0">
            <a:spAutoFit/>
          </a:bodyPr>
          <a:lstStyle/>
          <a:p>
            <a:pPr algn="l">
              <a:lnSpc>
                <a:spcPts val="4732"/>
              </a:lnSpc>
            </a:pPr>
            <a:r>
              <a:rPr lang="en-US" sz="3380" b="true">
                <a:solidFill>
                  <a:srgbClr val="2B2B2B"/>
                </a:solidFill>
                <a:latin typeface="Canva Sans Bold"/>
                <a:ea typeface="Canva Sans Bold"/>
                <a:cs typeface="Canva Sans Bold"/>
                <a:sym typeface="Canva Sans Bold"/>
              </a:rPr>
              <a:t>1. Data Source</a:t>
            </a:r>
          </a:p>
          <a:p>
            <a:pPr algn="l">
              <a:lnSpc>
                <a:spcPts val="4732"/>
              </a:lnSpc>
            </a:pPr>
            <a:r>
              <a:rPr lang="en-US" sz="3380">
                <a:solidFill>
                  <a:srgbClr val="2B2B2B"/>
                </a:solidFill>
                <a:latin typeface="Canva Sans"/>
                <a:ea typeface="Canva Sans"/>
                <a:cs typeface="Canva Sans"/>
                <a:sym typeface="Canva Sans"/>
              </a:rPr>
              <a:t>   - Kaggle and CSV files: The data originates from external sources like Kaggle datasets or locally stored CSV files.</a:t>
            </a:r>
          </a:p>
          <a:p>
            <a:pPr algn="l">
              <a:lnSpc>
                <a:spcPts val="4732"/>
              </a:lnSpc>
            </a:pPr>
            <a:r>
              <a:rPr lang="en-US" sz="3380">
                <a:solidFill>
                  <a:srgbClr val="2B2B2B"/>
                </a:solidFill>
                <a:latin typeface="Canva Sans"/>
                <a:ea typeface="Canva Sans"/>
                <a:cs typeface="Canva Sans"/>
                <a:sym typeface="Canva Sans"/>
              </a:rPr>
              <a:t> </a:t>
            </a:r>
            <a:r>
              <a:rPr lang="en-US" sz="3380" b="true">
                <a:solidFill>
                  <a:srgbClr val="2B2B2B"/>
                </a:solidFill>
                <a:latin typeface="Canva Sans Bold"/>
                <a:ea typeface="Canva Sans Bold"/>
                <a:cs typeface="Canva Sans Bold"/>
                <a:sym typeface="Canva Sans Bold"/>
              </a:rPr>
              <a:t>2. Data Storage</a:t>
            </a:r>
          </a:p>
          <a:p>
            <a:pPr algn="l">
              <a:lnSpc>
                <a:spcPts val="4732"/>
              </a:lnSpc>
            </a:pPr>
            <a:r>
              <a:rPr lang="en-US" sz="3380">
                <a:solidFill>
                  <a:srgbClr val="2B2B2B"/>
                </a:solidFill>
                <a:latin typeface="Canva Sans"/>
                <a:ea typeface="Canva Sans"/>
                <a:cs typeface="Canva Sans"/>
                <a:sym typeface="Canva Sans"/>
              </a:rPr>
              <a:t>   - GitHub: Acts as the repository to store, version, and manage the code and data, providing a centralized storage.</a:t>
            </a:r>
          </a:p>
          <a:p>
            <a:pPr algn="l">
              <a:lnSpc>
                <a:spcPts val="4732"/>
              </a:lnSpc>
            </a:pPr>
            <a:r>
              <a:rPr lang="en-US" sz="3380" b="true">
                <a:solidFill>
                  <a:srgbClr val="2B2B2B"/>
                </a:solidFill>
                <a:latin typeface="Canva Sans Bold"/>
                <a:ea typeface="Canva Sans Bold"/>
                <a:cs typeface="Canva Sans Bold"/>
                <a:sym typeface="Canva Sans Bold"/>
              </a:rPr>
              <a:t>3. Extract &amp; Load</a:t>
            </a:r>
          </a:p>
          <a:p>
            <a:pPr algn="l">
              <a:lnSpc>
                <a:spcPts val="4732"/>
              </a:lnSpc>
            </a:pPr>
            <a:r>
              <a:rPr lang="en-US" sz="3380">
                <a:solidFill>
                  <a:srgbClr val="2B2B2B"/>
                </a:solidFill>
                <a:latin typeface="Canva Sans"/>
                <a:ea typeface="Canva Sans"/>
                <a:cs typeface="Canva Sans"/>
                <a:sym typeface="Canva Sans"/>
              </a:rPr>
              <a:t>   -Jupyter Notebook and VS Code: These tools are used for loading and managing the data. They serve as Integrated Development Environments (IDEs) where the code for data extraction, loading, and processing is written and executed.</a:t>
            </a:r>
          </a:p>
          <a:p>
            <a:pPr algn="l">
              <a:lnSpc>
                <a:spcPts val="4732"/>
              </a:lnSpc>
            </a:pPr>
            <a:r>
              <a:rPr lang="en-US" sz="3380" b="true">
                <a:solidFill>
                  <a:srgbClr val="2B2B2B"/>
                </a:solidFill>
                <a:latin typeface="Canva Sans Bold"/>
                <a:ea typeface="Canva Sans Bold"/>
                <a:cs typeface="Canva Sans Bold"/>
                <a:sym typeface="Canva Sans Bold"/>
              </a:rPr>
              <a:t>4. Data Preprocessing</a:t>
            </a:r>
          </a:p>
          <a:p>
            <a:pPr algn="l">
              <a:lnSpc>
                <a:spcPts val="4732"/>
              </a:lnSpc>
            </a:pPr>
            <a:r>
              <a:rPr lang="en-US" sz="3380">
                <a:solidFill>
                  <a:srgbClr val="2B2B2B"/>
                </a:solidFill>
                <a:latin typeface="Canva Sans"/>
                <a:ea typeface="Canva Sans"/>
                <a:cs typeface="Canva Sans"/>
                <a:sym typeface="Canva Sans"/>
              </a:rPr>
              <a:t>   -Python with libraries like NumPy and Pandas: This stage involves cleaning, transforming, and preparing the data for analysis.</a:t>
            </a:r>
          </a:p>
          <a:p>
            <a:pPr algn="l">
              <a:lnSpc>
                <a:spcPts val="3752"/>
              </a:lnSpc>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DAGTfvGEjG4</dc:identifier>
  <dcterms:modified xsi:type="dcterms:W3CDTF">2011-08-01T06:04:30Z</dcterms:modified>
  <cp:revision>1</cp:revision>
  <dc:title>Precision Loan Eligibility System</dc:title>
</cp:coreProperties>
</file>